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8" r:id="rId6"/>
    <p:sldId id="260" r:id="rId7"/>
    <p:sldId id="263" r:id="rId8"/>
    <p:sldId id="264" r:id="rId9"/>
    <p:sldId id="265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C42763-5B8F-4FEA-A626-A6233AA554B6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D6D85-A0F8-4A83-826F-7764E62EF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36C809C-373A-4CFA-8962-5BAC7F663FF4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276DE-F232-4358-BBA1-1F19D63246B4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AE6C62-F442-46C7-A9AB-64E5103D032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EF3FE-5427-4E00-BFA6-C40883CAC942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94E1829-DDA7-480F-834F-93E0CE69123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764B-0660-4B82-A77E-349FD328A1EC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5446-DF63-4E81-B9BD-258E5208122B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5F4-73D1-4B6B-A7E8-927D7D92239F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AA831-F022-445F-8E34-B3AD92BA2CBE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E77624D-C134-4F0A-A299-D8BC8F18A80D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C027-15F3-40E1-9474-BFAF0180516C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4B6DFF8-7B78-49D9-93D6-B6FABF3666ED}" type="datetime1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076" y="1020431"/>
            <a:ext cx="10993549" cy="14750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 Black" panose="020B0A04020102020204" pitchFamily="34" charset="0"/>
              </a:rPr>
              <a:t>ПИТАННЯ ПРО ЯК</a:t>
            </a:r>
            <a:r>
              <a:rPr lang="uk-UA" sz="3200" b="1" dirty="0" smtClean="0">
                <a:latin typeface="Arial Black" panose="020B0A04020102020204" pitchFamily="34" charset="0"/>
              </a:rPr>
              <a:t>ІСТЬ ПУБЛІКАЦІЙ</a:t>
            </a:r>
            <a:r>
              <a:rPr lang="en-US" sz="3200" b="1" dirty="0" smtClean="0">
                <a:latin typeface="Arial Black" panose="020B0A04020102020204" pitchFamily="34" charset="0"/>
              </a:rPr>
              <a:t/>
            </a:r>
            <a:br>
              <a:rPr lang="en-US" sz="3200" b="1" dirty="0" smtClean="0">
                <a:latin typeface="Arial Black" panose="020B0A04020102020204" pitchFamily="34" charset="0"/>
              </a:rPr>
            </a:br>
            <a:r>
              <a:rPr lang="uk-UA" sz="3200" b="1" dirty="0" smtClean="0">
                <a:latin typeface="Arial Black" panose="020B0A04020102020204" pitchFamily="34" charset="0"/>
              </a:rPr>
              <a:t>У МІЖНАРОДНИХ НАУКОМЕТРИЧНИХ БАЗАХ</a:t>
            </a:r>
            <a:r>
              <a:rPr lang="en-US" sz="3200" b="1" dirty="0" smtClean="0">
                <a:latin typeface="Arial Black" panose="020B0A04020102020204" pitchFamily="34" charset="0"/>
              </a:rPr>
              <a:t/>
            </a:r>
            <a:br>
              <a:rPr lang="en-US" sz="3200" b="1" dirty="0" smtClean="0">
                <a:latin typeface="Arial Black" panose="020B0A04020102020204" pitchFamily="34" charset="0"/>
              </a:rPr>
            </a:br>
            <a:r>
              <a:rPr lang="en-US" sz="3200" b="1" dirty="0" smtClean="0">
                <a:latin typeface="Arial Black" panose="020B0A04020102020204" pitchFamily="34" charset="0"/>
              </a:rPr>
              <a:t>SCOPUS </a:t>
            </a:r>
            <a:r>
              <a:rPr lang="en-US" sz="3200" b="1" noProof="1" smtClean="0">
                <a:latin typeface="Arial Black" panose="020B0A04020102020204" pitchFamily="34" charset="0"/>
              </a:rPr>
              <a:t>ТА WeB </a:t>
            </a:r>
            <a:r>
              <a:rPr lang="en-US" sz="3200" b="1" dirty="0" smtClean="0">
                <a:latin typeface="Arial Black" panose="020B0A04020102020204" pitchFamily="34" charset="0"/>
              </a:rPr>
              <a:t>OF SCIENCE</a:t>
            </a:r>
            <a:endParaRPr lang="en-US" sz="3200" b="1" dirty="0">
              <a:latin typeface="Arial Black" panose="020B0A040201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8851" y="4462006"/>
            <a:ext cx="5300662" cy="16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09750" y="357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67875" y="6264273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10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05170"/>
              </p:ext>
            </p:extLst>
          </p:nvPr>
        </p:nvGraphicFramePr>
        <p:xfrm>
          <a:off x="495299" y="1123949"/>
          <a:ext cx="11191876" cy="47910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75037">
                  <a:extLst>
                    <a:ext uri="{9D8B030D-6E8A-4147-A177-3AD203B41FA5}">
                      <a16:colId xmlns:a16="http://schemas.microsoft.com/office/drawing/2014/main" val="3800023227"/>
                    </a:ext>
                  </a:extLst>
                </a:gridCol>
                <a:gridCol w="1483571">
                  <a:extLst>
                    <a:ext uri="{9D8B030D-6E8A-4147-A177-3AD203B41FA5}">
                      <a16:colId xmlns:a16="http://schemas.microsoft.com/office/drawing/2014/main" val="1072844037"/>
                    </a:ext>
                  </a:extLst>
                </a:gridCol>
                <a:gridCol w="1778014">
                  <a:extLst>
                    <a:ext uri="{9D8B030D-6E8A-4147-A177-3AD203B41FA5}">
                      <a16:colId xmlns:a16="http://schemas.microsoft.com/office/drawing/2014/main" val="1453939211"/>
                    </a:ext>
                  </a:extLst>
                </a:gridCol>
                <a:gridCol w="2120901">
                  <a:extLst>
                    <a:ext uri="{9D8B030D-6E8A-4147-A177-3AD203B41FA5}">
                      <a16:colId xmlns:a16="http://schemas.microsoft.com/office/drawing/2014/main" val="2816849017"/>
                    </a:ext>
                  </a:extLst>
                </a:gridCol>
                <a:gridCol w="2334353">
                  <a:extLst>
                    <a:ext uri="{9D8B030D-6E8A-4147-A177-3AD203B41FA5}">
                      <a16:colId xmlns:a16="http://schemas.microsoft.com/office/drawing/2014/main" val="2311912594"/>
                    </a:ext>
                  </a:extLst>
                </a:gridCol>
              </a:tblGrid>
              <a:tr h="1388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Helvetica Neue"/>
                        </a:rPr>
                        <a:t>Название журнала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Helvetica Neue"/>
                        </a:rPr>
                        <a:t>SJR 2018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Helvetica Neue"/>
                        </a:rPr>
                        <a:t>Квартиль в </a:t>
                      </a:r>
                      <a:r>
                        <a:rPr lang="en-US" sz="1600">
                          <a:effectLst/>
                          <a:latin typeface="Helvetica Neue"/>
                        </a:rPr>
                        <a:t>Scopus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Impact factor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Helvetica Neue"/>
                        </a:rPr>
                        <a:t>Квартиль в </a:t>
                      </a:r>
                      <a:r>
                        <a:rPr lang="en-US" sz="1600">
                          <a:effectLst/>
                          <a:latin typeface="Helvetica Neue"/>
                        </a:rPr>
                        <a:t>Web of Science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1395601"/>
                  </a:ext>
                </a:extLst>
              </a:tr>
              <a:tr h="671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Road Materials and Pavement Design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0,963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Q1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1,980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Q2, Q3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56127070"/>
                  </a:ext>
                </a:extLst>
              </a:tr>
              <a:tr h="671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Journal of Transport and Land Use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1,124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Q1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2,143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Q3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3912715"/>
                  </a:ext>
                </a:extLst>
              </a:tr>
              <a:tr h="6716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Cybernetics and Systems Analysis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0,482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Q2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1,512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Q4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8327120"/>
                  </a:ext>
                </a:extLst>
              </a:tr>
              <a:tr h="13880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Problems of Atomic Science and Technology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0,228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Helvetica Neue"/>
                        </a:rPr>
                        <a:t>Q3</a:t>
                      </a:r>
                      <a:endParaRPr lang="en-US" sz="16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0,136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Helvetica Neue"/>
                        </a:rPr>
                        <a:t>Q4</a:t>
                      </a:r>
                      <a:endParaRPr lang="en-US" sz="16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810513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01763" y="3571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2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7" t="8576" r="1011" b="10578"/>
          <a:stretch/>
        </p:blipFill>
        <p:spPr>
          <a:xfrm>
            <a:off x="457198" y="745520"/>
            <a:ext cx="11249027" cy="5753978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8858250" y="1933575"/>
            <a:ext cx="762000" cy="428625"/>
          </a:xfrm>
          <a:prstGeom prst="roundRect">
            <a:avLst/>
          </a:prstGeom>
          <a:solidFill>
            <a:srgbClr val="00B0F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58250" y="2476500"/>
            <a:ext cx="762000" cy="428625"/>
          </a:xfrm>
          <a:prstGeom prst="round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58250" y="3019425"/>
            <a:ext cx="762000" cy="428625"/>
          </a:xfrm>
          <a:prstGeom prst="roundRect">
            <a:avLst/>
          </a:prstGeom>
          <a:solidFill>
            <a:srgbClr val="00B05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001375" y="6316936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2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5295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114" t="13500" r="28439" b="38500"/>
          <a:stretch/>
        </p:blipFill>
        <p:spPr>
          <a:xfrm>
            <a:off x="238124" y="800101"/>
            <a:ext cx="7762875" cy="54863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6823" t="60417" r="50886" b="10333"/>
          <a:stretch/>
        </p:blipFill>
        <p:spPr>
          <a:xfrm>
            <a:off x="7664048" y="2113235"/>
            <a:ext cx="4076700" cy="334327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920250" y="6247086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3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7715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ЧТО ТАКОЕ КВАРТИЛЬ НАУЧНОГО ЖУРНАЛА И КАК ЕГО ОПРЕДЕЛИТЬ ПО БАЗАМ ДАННЫХ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WEB OF SCIENCE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SCOPUS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51569" y="2089090"/>
            <a:ext cx="7467600" cy="4632222"/>
          </a:xfrm>
        </p:spPr>
        <p:txBody>
          <a:bodyPr>
            <a:noAutofit/>
          </a:bodyPr>
          <a:lstStyle/>
          <a:p>
            <a:pPr algn="just"/>
            <a:r>
              <a:rPr lang="ru-RU" sz="1400" noProof="1" smtClean="0">
                <a:latin typeface="Helvetica Neue"/>
              </a:rPr>
              <a:t>Квартиль (четверть) Q — это категория научных журналов, которую определяют библиометрические показатели, отражающие уровень цитируемости, то есть востребованность журнала научным сообществом.</a:t>
            </a:r>
          </a:p>
          <a:p>
            <a:pPr algn="just"/>
            <a:r>
              <a:rPr lang="ru-RU" sz="1400" noProof="1" smtClean="0">
                <a:latin typeface="Helvetica Neue"/>
              </a:rPr>
              <a:t>Журналы по узкой предметной области ранжируются по убыванию соответствующего показателя:</a:t>
            </a:r>
          </a:p>
          <a:p>
            <a:pPr algn="just"/>
            <a:r>
              <a:rPr lang="ru-RU" sz="1400" noProof="1" smtClean="0">
                <a:latin typeface="Helvetica Neue"/>
              </a:rPr>
              <a:t>импакт-фактор Journal Citation Reports (JCR) — для базы данных Web of Science, индексирующей около 12 500 журналов;</a:t>
            </a:r>
          </a:p>
          <a:p>
            <a:pPr algn="just"/>
            <a:r>
              <a:rPr lang="ru-RU" sz="1400" noProof="1" smtClean="0">
                <a:latin typeface="Helvetica Neue"/>
              </a:rPr>
              <a:t>SCIMago Journal Rank (SJR) — для базы данных Scopus, индексирующей около 21 000 журналов.</a:t>
            </a:r>
          </a:p>
          <a:p>
            <a:pPr algn="just"/>
            <a:r>
              <a:rPr lang="ru-RU" sz="1400" noProof="1" smtClean="0">
                <a:latin typeface="Helvetica Neue"/>
              </a:rPr>
              <a:t>Полученный список делится на 4 равные части. В результате ранжирования каждый журнал попадает в один из четырёх квартилей: от Q1 (самый высокий, к которому принадлежат наиболее авторитетные иностранные журналы) до Q4 (самый низкий). Система квартилей позволяет наиболее объективно оценить качество — уровень журнала вне зависимости от предметной области.</a:t>
            </a:r>
          </a:p>
          <a:p>
            <a:pPr algn="just"/>
            <a:r>
              <a:rPr lang="ru-RU" sz="1400" noProof="1" smtClean="0">
                <a:latin typeface="Helvetica Neue"/>
              </a:rPr>
              <a:t>Не так важно численное значение импакт-фактора журнала, сколько важен квартиль журнала по импакт-фактору в своей предметной области. В разных предметных областях – разные средние уровни цитирования. • Это - идеальный ориентир для понимания, где стоит публиковаться</a:t>
            </a:r>
          </a:p>
          <a:p>
            <a:pPr algn="just"/>
            <a:endParaRPr lang="en-US" sz="1400" dirty="0">
              <a:latin typeface="Helvetica Neue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766" t="22404" r="53423" b="23280"/>
          <a:stretch/>
        </p:blipFill>
        <p:spPr>
          <a:xfrm>
            <a:off x="581193" y="2214671"/>
            <a:ext cx="3589751" cy="383063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05975" y="6356187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4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6838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09846" y="781539"/>
            <a:ext cx="58928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var(--comforta-bold)"/>
              </a:rPr>
              <a:t>Q1, Q2</a:t>
            </a:r>
          </a:p>
          <a:p>
            <a:pPr algn="just"/>
            <a:r>
              <a:rPr lang="ru-RU" dirty="0">
                <a:latin typeface="Open Sans"/>
              </a:rPr>
              <a:t>Журналы 1 и 2 квартиля – это авторитетные отечественные и зарубежные издания, в которые стремится попасть каждый ученый.</a:t>
            </a:r>
          </a:p>
          <a:p>
            <a:pPr algn="just"/>
            <a:r>
              <a:rPr lang="ru-RU" dirty="0">
                <a:latin typeface="Open Sans"/>
              </a:rPr>
              <a:t>Основные преимущества/особенности публикации в этой научной периодике: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высокие показатели цитируемости;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безупречная уникальность статей;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детальный анализ исследуемой проблемы и четкость структуры документа;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latin typeface="Open Sans"/>
              </a:rPr>
              <a:t>экспериментальная часть основана на использовании современных методологий.</a:t>
            </a:r>
          </a:p>
          <a:p>
            <a:pPr algn="just"/>
            <a:r>
              <a:rPr lang="ru-RU" b="1" dirty="0">
                <a:latin typeface="var(--comforta-bold)"/>
              </a:rPr>
              <a:t>Q3, Q4</a:t>
            </a:r>
          </a:p>
          <a:p>
            <a:pPr algn="just"/>
            <a:r>
              <a:rPr lang="ru-RU" dirty="0">
                <a:latin typeface="Open Sans"/>
              </a:rPr>
              <a:t>Научные журналы </a:t>
            </a:r>
            <a:r>
              <a:rPr lang="ru-RU" noProof="1" smtClean="0">
                <a:latin typeface="Open Sans"/>
              </a:rPr>
              <a:t>библиографической базы Scopus, входящие в эти квартили, позволяют начинающим ученым предоставить необходимую информацию о</a:t>
            </a:r>
            <a:r>
              <a:rPr lang="ru-RU" dirty="0" smtClean="0">
                <a:latin typeface="Open Sans"/>
              </a:rPr>
              <a:t> </a:t>
            </a:r>
            <a:r>
              <a:rPr lang="ru-RU" dirty="0">
                <a:latin typeface="Open Sans"/>
              </a:rPr>
              <a:t>собственных разработках и достижениях. Каждая публикация проходит многоэтапную проверку и рецензирование на достоверность представленных данных, а также соответствие выбранной теме исследования.</a:t>
            </a:r>
            <a:endParaRPr lang="ru-RU" b="0" i="0" dirty="0">
              <a:effectLst/>
              <a:latin typeface="Open Sans"/>
            </a:endParaRPr>
          </a:p>
        </p:txBody>
      </p:sp>
      <p:pic>
        <p:nvPicPr>
          <p:cNvPr id="2050" name="Picture 2" descr="https://wos-scopus.com/wp-content/uploads/2019/07/Slide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" r="5294"/>
          <a:stretch/>
        </p:blipFill>
        <p:spPr bwMode="auto">
          <a:xfrm>
            <a:off x="289169" y="1461476"/>
            <a:ext cx="5220677" cy="407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34550" y="6325724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5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445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-49" t="8814" r="19448" b="7246"/>
          <a:stretch/>
        </p:blipFill>
        <p:spPr bwMode="auto">
          <a:xfrm>
            <a:off x="439174" y="586061"/>
            <a:ext cx="11306175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35739" y="6316936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6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06075" y="6316936"/>
            <a:ext cx="1381125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Картинки по запросу &quot;SJR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99" y="1138511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5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5600" t="8412" r="16213" b="6143"/>
          <a:stretch/>
        </p:blipFill>
        <p:spPr>
          <a:xfrm>
            <a:off x="133350" y="628650"/>
            <a:ext cx="7524750" cy="59816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8021" t="26250" r="50625" b="13000"/>
          <a:stretch/>
        </p:blipFill>
        <p:spPr>
          <a:xfrm>
            <a:off x="7802978" y="2662073"/>
            <a:ext cx="4222332" cy="38766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885" t="10834" r="8177" b="30833"/>
          <a:stretch/>
        </p:blipFill>
        <p:spPr>
          <a:xfrm>
            <a:off x="7802978" y="628650"/>
            <a:ext cx="4203283" cy="19485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8076" t="25743" r="64573" b="30155"/>
          <a:stretch/>
        </p:blipFill>
        <p:spPr>
          <a:xfrm>
            <a:off x="5501561" y="3242805"/>
            <a:ext cx="2301417" cy="23193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3751" y="6356187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7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7650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Показатель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SNIP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учитывает уровень</a:t>
            </a:r>
            <a:b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цитирований в каждой научной области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6286667" y="2069992"/>
            <a:ext cx="5422390" cy="334037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Helvetica Neue"/>
              </a:rPr>
              <a:t> SNIP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измеряет контекстную цитируемость журнала путем «взвешивания» цитат на основании общего количества цитат в отдельной области науки.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Helvetica Neue"/>
              </a:rPr>
              <a:t>   Цитирование работы в дисциплинах с наименьшим количеством цитат, получает больший «вес», и наоборот.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Helvetica Neue"/>
              </a:rPr>
              <a:t>   SNIP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рассчитывается путем деления среднего количества ссылок, полученных в текущем году статьями журнала, опубликованными за три предыдущих года, на потенциал цитирования для данного журнала. Это позволяет сравнивать журнал с конкурентами и дает информацию о его результативности</a:t>
            </a:r>
            <a:r>
              <a:rPr lang="ru-RU" dirty="0" smtClean="0">
                <a:solidFill>
                  <a:schemeClr val="tx1"/>
                </a:solidFill>
                <a:latin typeface="Helvetica Neue"/>
              </a:rPr>
              <a:t>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Helvetica Neue"/>
              </a:rPr>
              <a:t>Потенциал цитирования.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 Для его определения вводится понятие «индивидуальная область науки для журнала», или иначе «окружение журнала». Оно охватывает все статьи, которые были опубликованы в текущем году в любом журнале и хотя бы однажды цитировали журналы, опубликованные в последние 10 лет. Для того, чтобы определить потенциал цитирования надо подсчитать среднее число цитирований в статьях из «окружения журнала». Однако в расчет принимаются только ссылки, ведущие на статьи, опубликованные за последние три года и имеющиеся базе данных.</a:t>
            </a:r>
            <a:endParaRPr lang="en-US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81193" y="1951753"/>
            <a:ext cx="5422392" cy="3633047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ru-RU" b="1" dirty="0">
                <a:solidFill>
                  <a:schemeClr val="tx1"/>
                </a:solidFill>
                <a:latin typeface="Helvetica Neue"/>
              </a:rPr>
              <a:t>SNIP </a:t>
            </a:r>
            <a:r>
              <a:rPr lang="ru-RU" b="1" dirty="0" smtClean="0">
                <a:solidFill>
                  <a:schemeClr val="tx1"/>
                </a:solidFill>
                <a:latin typeface="Helvetica Neue"/>
              </a:rPr>
              <a:t>(</a:t>
            </a:r>
            <a:r>
              <a:rPr lang="ru-RU" b="1" noProof="1" smtClean="0">
                <a:solidFill>
                  <a:schemeClr val="tx1"/>
                </a:solidFill>
                <a:latin typeface="Helvetica Neue"/>
              </a:rPr>
              <a:t>Source Normalized Impact Per Paper) </a:t>
            </a:r>
            <a:r>
              <a:rPr lang="ru-RU" noProof="1" smtClean="0">
                <a:solidFill>
                  <a:schemeClr val="tx1"/>
                </a:solidFill>
                <a:latin typeface="Helvetica Neue"/>
              </a:rPr>
              <a:t>нормализованный показатель цитируемости журнала, который используется базой данных Scopus</a:t>
            </a:r>
            <a:r>
              <a:rPr lang="ru-RU" dirty="0" smtClean="0">
                <a:solidFill>
                  <a:schemeClr val="tx1"/>
                </a:solidFill>
                <a:latin typeface="Helvetica Neue"/>
              </a:rPr>
              <a:t>.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SNIP учитывает уровень цитирования в каждой научной области, что дает возможность сравнивать журналы различной тематики. Данный показатель направлен на оценку уровня цитируемости, дифференцированной по областям наук.</a:t>
            </a:r>
          </a:p>
          <a:p>
            <a:pPr algn="just" fontAlgn="base"/>
            <a:r>
              <a:rPr lang="ru-RU" dirty="0">
                <a:solidFill>
                  <a:schemeClr val="tx1"/>
                </a:solidFill>
                <a:latin typeface="Helvetica Neue"/>
              </a:rPr>
              <a:t>В индексе </a:t>
            </a:r>
            <a:r>
              <a:rPr lang="ru-RU" b="1" dirty="0">
                <a:solidFill>
                  <a:schemeClr val="tx1"/>
                </a:solidFill>
                <a:latin typeface="Helvetica Neue"/>
              </a:rPr>
              <a:t>SNIP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учитываются ссылки, сделанные в текущем году, на статьи, вышедшие в </a:t>
            </a:r>
            <a:r>
              <a:rPr lang="ru-RU" noProof="1" smtClean="0">
                <a:solidFill>
                  <a:schemeClr val="tx1"/>
                </a:solidFill>
                <a:latin typeface="Helvetica Neue"/>
              </a:rPr>
              <a:t>течение</a:t>
            </a:r>
            <a:r>
              <a:rPr lang="ru-RU" dirty="0" smtClean="0">
                <a:solidFill>
                  <a:schemeClr val="tx1"/>
                </a:solidFill>
                <a:latin typeface="Helvetica Neue"/>
              </a:rPr>
              <a:t>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трех предыдущих лет. Каждый журнал имеет два присвоенных ему параметра: «индивидуальная область науки», выражающая спецификацию журнала, и «окружение журнала», то есть все статьи, опубликованные в текущем году в любом издании, которые хотя бы однажды цитировали выпуски журнала, вышедшие за последние десять лет.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Helvetica Neue"/>
              </a:rPr>
              <a:t>При 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этом принимаются во внимание следующие параметры: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Helvetica Neue"/>
              </a:rPr>
              <a:t>частота</a:t>
            </a:r>
            <a:r>
              <a:rPr lang="ru-RU" dirty="0">
                <a:solidFill>
                  <a:schemeClr val="tx1"/>
                </a:solidFill>
                <a:latin typeface="Helvetica Neue"/>
              </a:rPr>
              <a:t>, с которой цитируются другие статьи;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Helvetica Neue"/>
              </a:rPr>
              <a:t>скорость развития влияния цитаты;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Helvetica Neue"/>
              </a:rPr>
              <a:t>охват литературы этой области научных исследований базой данных.</a:t>
            </a:r>
            <a:endParaRPr lang="en-US" dirty="0">
              <a:solidFill>
                <a:schemeClr val="tx1"/>
              </a:solidFill>
              <a:latin typeface="Helvetica Neue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/>
          <a:srcRect l="23776" t="52550" r="43275" b="39250"/>
          <a:stretch/>
        </p:blipFill>
        <p:spPr>
          <a:xfrm>
            <a:off x="1943790" y="5410365"/>
            <a:ext cx="7533585" cy="117174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930924" y="6316936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8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92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86925" y="6315622"/>
            <a:ext cx="1052510" cy="365125"/>
          </a:xfrm>
        </p:spPr>
        <p:txBody>
          <a:bodyPr/>
          <a:lstStyle/>
          <a:p>
            <a:fld id="{D57F1E4F-1CFF-5643-939E-217C01CDF565}" type="slidenum">
              <a:rPr lang="en-US" sz="1400" b="1" smtClean="0">
                <a:solidFill>
                  <a:schemeClr val="accent1"/>
                </a:solidFill>
                <a:latin typeface="Helvetica Neue"/>
              </a:rPr>
              <a:pPr/>
              <a:t>9</a:t>
            </a:fld>
            <a:endParaRPr lang="en-US" sz="1400" b="1" dirty="0">
              <a:solidFill>
                <a:schemeClr val="accent1"/>
              </a:solidFill>
              <a:latin typeface="Helvetica Neue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09231"/>
              </p:ext>
            </p:extLst>
          </p:nvPr>
        </p:nvGraphicFramePr>
        <p:xfrm>
          <a:off x="457200" y="666755"/>
          <a:ext cx="11296650" cy="5648874"/>
        </p:xfrm>
        <a:graphic>
          <a:graphicData uri="http://schemas.openxmlformats.org/drawingml/2006/table">
            <a:tbl>
              <a:tblPr firstRow="1" firstCol="1" bandRow="1"/>
              <a:tblGrid>
                <a:gridCol w="387654">
                  <a:extLst>
                    <a:ext uri="{9D8B030D-6E8A-4147-A177-3AD203B41FA5}">
                      <a16:colId xmlns:a16="http://schemas.microsoft.com/office/drawing/2014/main" val="1736595617"/>
                    </a:ext>
                  </a:extLst>
                </a:gridCol>
                <a:gridCol w="4236908">
                  <a:extLst>
                    <a:ext uri="{9D8B030D-6E8A-4147-A177-3AD203B41FA5}">
                      <a16:colId xmlns:a16="http://schemas.microsoft.com/office/drawing/2014/main" val="2926710803"/>
                    </a:ext>
                  </a:extLst>
                </a:gridCol>
                <a:gridCol w="864829">
                  <a:extLst>
                    <a:ext uri="{9D8B030D-6E8A-4147-A177-3AD203B41FA5}">
                      <a16:colId xmlns:a16="http://schemas.microsoft.com/office/drawing/2014/main" val="2687062944"/>
                    </a:ext>
                  </a:extLst>
                </a:gridCol>
                <a:gridCol w="754073">
                  <a:extLst>
                    <a:ext uri="{9D8B030D-6E8A-4147-A177-3AD203B41FA5}">
                      <a16:colId xmlns:a16="http://schemas.microsoft.com/office/drawing/2014/main" val="1997950388"/>
                    </a:ext>
                  </a:extLst>
                </a:gridCol>
                <a:gridCol w="979383">
                  <a:extLst>
                    <a:ext uri="{9D8B030D-6E8A-4147-A177-3AD203B41FA5}">
                      <a16:colId xmlns:a16="http://schemas.microsoft.com/office/drawing/2014/main" val="1075520855"/>
                    </a:ext>
                  </a:extLst>
                </a:gridCol>
                <a:gridCol w="4073803">
                  <a:extLst>
                    <a:ext uri="{9D8B030D-6E8A-4147-A177-3AD203B41FA5}">
                      <a16:colId xmlns:a16="http://schemas.microsoft.com/office/drawing/2014/main" val="3566000096"/>
                    </a:ext>
                  </a:extLst>
                </a:gridCol>
              </a:tblGrid>
              <a:tr h="51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Название журнала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SJR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SNIP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Квартиль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Автор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8319494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2.048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1.822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Роговой А.С.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351868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 of Materials Processing Technology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1.719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2.773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Батыгин Ю.В.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22870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 of Sound and Vibration</a:t>
                      </a: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1.279</a:t>
                      </a: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2.044</a:t>
                      </a: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Никонов О.Я.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382978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 of Transport and Land Use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1.500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Горбачёв П.Ф.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605461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 Materials and Pavement Design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0.963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1.284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Золотарёв В.А.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84494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XLinguae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0.676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1.420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Каф. иностранных языков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79749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Clean - Soil, Air, Water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0.482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0.628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Каф. экологии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92905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Thermal Engineering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0.435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1.225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Солодов В.Г.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495519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Cybernetics and Systems Analysis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0.286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Гурко А.Г., Колодяжный В.М.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317273"/>
                  </a:ext>
                </a:extLst>
              </a:tr>
              <a:tr h="513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SAE Technical Papers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0.322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Q2</a:t>
                      </a:r>
                      <a:r>
                        <a:rPr lang="ru-RU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Туренко А.Н., Богомолов В.А., Подрыгало М.А., Волков В.П., Клименко В.И., Леонтьев Д.Н. и др.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838914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Tribology in Industry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1.028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Венцель Е.С. и каф. БДМ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74929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Roads and Bridges - Drogi i Mosty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0.295</a:t>
                      </a:r>
                      <a:endParaRPr lang="en-US" sz="120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1.121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Батракова А.Г.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775883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Periodica Polytechnica, Mechanical Engineering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0.946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Абрамчук Ф.И.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481882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Problems of Atomic Science and Technology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0.228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0.662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Глушкова Д.Б.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580231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Eastern-European Journal of Enterprise Technologies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0.224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0.558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Разные кафедры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385390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Diagnostyka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0.242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0.567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Батракова А.Г.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095456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Materials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0.184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0.429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Глушкова Д.Б.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034525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International Journal of Electric and Hybrid Vehicles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0.421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Q3, Q4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Гнатов А.В., Дзюбенко А.А., Аргун Щ.В. и др.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640884"/>
                  </a:ext>
                </a:extLst>
              </a:tr>
              <a:tr h="256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200" dirty="0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Academy of Strategic Management Journal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0.196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1.020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Q3, Q4</a:t>
                      </a:r>
                    </a:p>
                  </a:txBody>
                  <a:tcPr marL="52237" marR="522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noProof="1" smtClean="0">
                          <a:effectLst/>
                          <a:latin typeface="Helvetica Neue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Каф. экономики предприятия</a:t>
                      </a:r>
                      <a:endParaRPr lang="en-US" sz="1200" noProof="1">
                        <a:effectLst/>
                        <a:latin typeface="Helvetica Neue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37" marR="522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421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09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400</TotalTime>
  <Words>864</Words>
  <Application>Microsoft Office PowerPoint</Application>
  <PresentationFormat>Широкоэкранный</PresentationFormat>
  <Paragraphs>182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Corbel</vt:lpstr>
      <vt:lpstr>Gill Sans MT</vt:lpstr>
      <vt:lpstr>Helvetica Neue</vt:lpstr>
      <vt:lpstr>Open Sans</vt:lpstr>
      <vt:lpstr>Times New Roman</vt:lpstr>
      <vt:lpstr>var(--comforta-bold)</vt:lpstr>
      <vt:lpstr>Wingdings 2</vt:lpstr>
      <vt:lpstr>Дивиденд</vt:lpstr>
      <vt:lpstr>ПИТАННЯ ПРО ЯКІСТЬ ПУБЛІКАЦІЙ У МІЖНАРОДНИХ НАУКОМЕТРИЧНИХ БАЗАХ SCOPUS ТА WeB OF SCIENCE</vt:lpstr>
      <vt:lpstr>Презентация PowerPoint</vt:lpstr>
      <vt:lpstr>Презентация PowerPoint</vt:lpstr>
      <vt:lpstr>ЧТО ТАКОЕ КВАРТИЛЬ НАУЧНОГО ЖУРНАЛА И КАК ЕГО ОПРЕДЕЛИТЬ ПО БАЗАМ ДАННЫХ WEB OF SCIENCE и SCOPUS</vt:lpstr>
      <vt:lpstr>Презентация PowerPoint</vt:lpstr>
      <vt:lpstr>Презентация PowerPoint</vt:lpstr>
      <vt:lpstr>Презентация PowerPoint</vt:lpstr>
      <vt:lpstr>Показатель SNIP учитывает уровень цитирований в каждой научной области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ПИТАННЯ ПРО ЯКІСТЬ ПУБЛІКАЦІЙ У МІЖНАРОДНИХ НАУКОМЕТРИЧНИХ БАЗАХ SCOPUS ТА WeB OF SCIENCE</dc:title>
  <dc:creator>is</dc:creator>
  <cp:lastModifiedBy>is</cp:lastModifiedBy>
  <cp:revision>31</cp:revision>
  <cp:lastPrinted>2019-11-28T09:36:05Z</cp:lastPrinted>
  <dcterms:created xsi:type="dcterms:W3CDTF">2019-11-27T11:44:23Z</dcterms:created>
  <dcterms:modified xsi:type="dcterms:W3CDTF">2019-11-28T11:43:40Z</dcterms:modified>
</cp:coreProperties>
</file>