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68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4F356D-D38D-4E0B-BE4A-850D961AC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5390F2-DEEA-42E5-944E-7B9A769EC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B3B6B0-3912-4535-A45D-451F33C30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97CCE-D8CE-4E9D-A366-1FF728B13E0D}" type="datetimeFigureOut">
              <a:rPr lang="uk-UA" smtClean="0"/>
              <a:t>27.09.2021</a:t>
            </a:fld>
            <a:endParaRPr lang="uk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76E2CB-FCFC-49AD-891C-11E032A5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9E971E-A4EC-4250-8A83-569D84DF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EDE46-29C2-4174-93D9-5F863A6851E6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83213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36641-084F-4961-B801-17E6A6852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9E7868-07C3-4EB6-A618-F06BAE83C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431C0B-320F-4B5E-AAC8-2EDAC1D8C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97CCE-D8CE-4E9D-A366-1FF728B13E0D}" type="datetimeFigureOut">
              <a:rPr lang="uk-UA" smtClean="0"/>
              <a:t>27.09.2021</a:t>
            </a:fld>
            <a:endParaRPr lang="uk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086131-E7D9-4EE0-931B-CF92E81D3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3E6923-4E01-49D2-98B7-4E5DA4457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EDE46-29C2-4174-93D9-5F863A6851E6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99043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1845612-D997-4715-A0CD-C048D5179F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D050AEC-7BFB-4208-938B-3DE4C0DC2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5DA11A-7F83-477F-ACF8-6022DA26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97CCE-D8CE-4E9D-A366-1FF728B13E0D}" type="datetimeFigureOut">
              <a:rPr lang="uk-UA" smtClean="0"/>
              <a:t>27.09.2021</a:t>
            </a:fld>
            <a:endParaRPr lang="uk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CEEFA-CDC6-447F-B61A-26B22321D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74AF90-3D40-4633-B4FE-2A0D2859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EDE46-29C2-4174-93D9-5F863A6851E6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16841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7A866-DAA6-4DC3-AD7E-2EE450AA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65A791-AD90-42BD-91E1-F6A9B1DB5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4359DD-0BA8-4997-9141-3B3D659B3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97CCE-D8CE-4E9D-A366-1FF728B13E0D}" type="datetimeFigureOut">
              <a:rPr lang="uk-UA" smtClean="0"/>
              <a:t>27.09.2021</a:t>
            </a:fld>
            <a:endParaRPr lang="uk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468F51-D700-4612-A2A2-C4EDE379F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EC1D44-8B53-4D00-8B50-81F610A8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EDE46-29C2-4174-93D9-5F863A6851E6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57096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06D0B-1B3A-4CD9-A161-B990ECDA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D65BF-FC44-4190-BF2A-324B4F374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E04BFC-ACB1-4940-BF4A-88B401E4A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97CCE-D8CE-4E9D-A366-1FF728B13E0D}" type="datetimeFigureOut">
              <a:rPr lang="uk-UA" smtClean="0"/>
              <a:t>27.09.2021</a:t>
            </a:fld>
            <a:endParaRPr lang="uk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BDA9A1-EE16-479F-A12F-99071A197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0C44E9-F124-4946-8F04-6D1AB7EB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EDE46-29C2-4174-93D9-5F863A6851E6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3203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80519-AE06-42D5-A720-10A9B1316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30057E-7842-41A5-A974-71353C1FE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7176AF-0424-4471-A54E-7D7826DE3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1ADDBA-66CA-433B-9861-BCF4EA392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97CCE-D8CE-4E9D-A366-1FF728B13E0D}" type="datetimeFigureOut">
              <a:rPr lang="uk-UA" smtClean="0"/>
              <a:t>27.09.2021</a:t>
            </a:fld>
            <a:endParaRPr lang="uk-UA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1B8791-953D-43D0-B04C-E3F963EB9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42E5DC-ACB5-4C44-95BD-90978DD29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EDE46-29C2-4174-93D9-5F863A6851E6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01600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63394-923C-4F2B-A222-B67C362E7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8E645F-5CE8-4ADA-A4A6-68BBBE68B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27503F-753D-4DC7-BCCC-77FD512E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D98364-FCB5-4F06-8299-49CC8DE12E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EA1368-D838-4684-98EC-8DE0892C8D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5D6420-1DD0-4C7B-89C8-14D85CBD3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97CCE-D8CE-4E9D-A366-1FF728B13E0D}" type="datetimeFigureOut">
              <a:rPr lang="uk-UA" smtClean="0"/>
              <a:t>27.09.2021</a:t>
            </a:fld>
            <a:endParaRPr lang="uk-UA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BAC0A7D-9F39-4C29-9363-5C31BE31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97F492-27E7-4807-A4AD-C24EA4A9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EDE46-29C2-4174-93D9-5F863A6851E6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96673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EDEFB1-5725-4F6A-AE68-41B3349FE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40AC836-3CCB-464A-9527-A68AEBE46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97CCE-D8CE-4E9D-A366-1FF728B13E0D}" type="datetimeFigureOut">
              <a:rPr lang="uk-UA" smtClean="0"/>
              <a:t>27.09.2021</a:t>
            </a:fld>
            <a:endParaRPr lang="uk-UA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7EE4EB-F2FD-4086-B612-18CA2D00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FFEB32D-2806-4E65-9E52-DF9829378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EDE46-29C2-4174-93D9-5F863A6851E6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39066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CAF281-5AAF-4DFF-8855-A3300885C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97CCE-D8CE-4E9D-A366-1FF728B13E0D}" type="datetimeFigureOut">
              <a:rPr lang="uk-UA" smtClean="0"/>
              <a:t>27.09.2021</a:t>
            </a:fld>
            <a:endParaRPr lang="uk-UA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4DE331-03B5-4582-925B-3D424DBE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E43311-5AA0-4684-A26D-910AECA66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EDE46-29C2-4174-93D9-5F863A6851E6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03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826FE-52DE-4BDD-A140-F335EB9AE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A61056-3FB2-4C6A-BF4C-8422AC24A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919DB6-F0DF-42B8-86B7-E6508CFEE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F22F94-6A06-4258-B8D4-1D6364BA9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97CCE-D8CE-4E9D-A366-1FF728B13E0D}" type="datetimeFigureOut">
              <a:rPr lang="uk-UA" smtClean="0"/>
              <a:t>27.09.2021</a:t>
            </a:fld>
            <a:endParaRPr lang="uk-UA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984A66-D958-48A0-8226-61DA47300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EE6731-BB7B-4EA0-AEEF-649DFBDA5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EDE46-29C2-4174-93D9-5F863A6851E6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3515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F9487-2D62-4FF8-802A-274689071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BC6C96D-39B4-4871-872E-4B4EE962F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141262-7696-48C8-8C19-F89690711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5516D2-2061-46F3-9C5A-F1B10219C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97CCE-D8CE-4E9D-A366-1FF728B13E0D}" type="datetimeFigureOut">
              <a:rPr lang="uk-UA" smtClean="0"/>
              <a:t>27.09.2021</a:t>
            </a:fld>
            <a:endParaRPr lang="uk-UA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41C30-C07B-445C-8605-2F08F7043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8EB281-4F66-412A-B3DC-0702BCD49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EDE46-29C2-4174-93D9-5F863A6851E6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94305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99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6D5B2-893A-47D0-8AB8-15DE09C04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4C2AE0-F198-40FC-A0CE-76788EC90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7BC925-E6FE-4785-AFEF-B40405E7B3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97CCE-D8CE-4E9D-A366-1FF728B13E0D}" type="datetimeFigureOut">
              <a:rPr lang="uk-UA" smtClean="0"/>
              <a:t>27.09.2021</a:t>
            </a:fld>
            <a:endParaRPr lang="uk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CD3E7C-9BE5-4C9B-82F3-762E28C41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51811C-FB8F-403B-9B97-BC82A151C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EDE46-29C2-4174-93D9-5F863A6851E6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4048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5F50A-7E36-4376-8673-3CFBD88A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М</a:t>
            </a:r>
            <a:r>
              <a:rPr lang="uk-UA" b="1" dirty="0"/>
              <a:t>ій рідний край:</a:t>
            </a:r>
            <a:br>
              <a:rPr lang="uk-UA" b="1" dirty="0"/>
            </a:br>
            <a:r>
              <a:rPr lang="uk-UA" b="1" dirty="0"/>
              <a:t>с. Козіївка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524ACE-6CC7-48D0-BE14-B45B76094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14704" y="4632816"/>
            <a:ext cx="3818313" cy="1655762"/>
          </a:xfrm>
        </p:spPr>
        <p:txBody>
          <a:bodyPr/>
          <a:lstStyle/>
          <a:p>
            <a:r>
              <a:rPr lang="uk-UA" dirty="0"/>
              <a:t>Виконав:</a:t>
            </a:r>
          </a:p>
          <a:p>
            <a:r>
              <a:rPr lang="uk-UA" dirty="0"/>
              <a:t>студент групи А-13-21</a:t>
            </a:r>
          </a:p>
          <a:p>
            <a:r>
              <a:rPr lang="uk-UA" dirty="0"/>
              <a:t>Зосімов Марк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C7F9B2-0208-4307-A1EF-8B361C561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74" b="11709"/>
          <a:stretch/>
        </p:blipFill>
        <p:spPr>
          <a:xfrm>
            <a:off x="0" y="2811579"/>
            <a:ext cx="2895600" cy="404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03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9EC0AB-AF22-4078-A240-F04615751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68681"/>
            <a:ext cx="5379720" cy="4617720"/>
          </a:xfrm>
        </p:spPr>
        <p:txBody>
          <a:bodyPr>
            <a:normAutofit fontScale="90000"/>
          </a:bodyPr>
          <a:lstStyle/>
          <a:p>
            <a:pPr algn="just"/>
            <a:r>
              <a:rPr lang="uk-UA" dirty="0"/>
              <a:t>       </a:t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>     </a:t>
            </a:r>
            <a:br>
              <a:rPr lang="uk-UA" dirty="0"/>
            </a:br>
            <a:r>
              <a:rPr lang="uk-UA" dirty="0" smtClean="0"/>
              <a:t>     </a:t>
            </a:r>
            <a:r>
              <a:rPr lang="uk-UA" sz="2700" dirty="0" smtClean="0">
                <a:latin typeface="+mn-lt"/>
              </a:rPr>
              <a:t>Село </a:t>
            </a:r>
            <a:r>
              <a:rPr lang="uk-UA" sz="2700" dirty="0">
                <a:latin typeface="+mn-lt"/>
              </a:rPr>
              <a:t>було засноване </a:t>
            </a:r>
            <a:r>
              <a:rPr lang="uk-UA" sz="2700" dirty="0" smtClean="0">
                <a:latin typeface="+mn-lt"/>
              </a:rPr>
              <a:t>1682 </a:t>
            </a:r>
            <a:r>
              <a:rPr lang="uk-UA" sz="2700" dirty="0">
                <a:latin typeface="+mn-lt"/>
              </a:rPr>
              <a:t>року.</a:t>
            </a:r>
            <a:br>
              <a:rPr lang="uk-UA" sz="2700" dirty="0">
                <a:latin typeface="+mn-lt"/>
              </a:rPr>
            </a:br>
            <a:r>
              <a:rPr lang="uk-UA" sz="2700" dirty="0" smtClean="0">
                <a:latin typeface="+mn-lt"/>
              </a:rPr>
              <a:t>На сьогодні </a:t>
            </a:r>
            <a:r>
              <a:rPr lang="uk-UA" sz="2700" dirty="0">
                <a:latin typeface="+mn-lt"/>
              </a:rPr>
              <a:t>тут </a:t>
            </a:r>
            <a:r>
              <a:rPr lang="uk-UA" sz="2700" dirty="0" smtClean="0">
                <a:latin typeface="+mn-lt"/>
              </a:rPr>
              <a:t>мешкає </a:t>
            </a:r>
            <a:r>
              <a:rPr lang="uk-UA" sz="2700" dirty="0">
                <a:latin typeface="+mn-lt"/>
              </a:rPr>
              <a:t>2338 </a:t>
            </a:r>
            <a:r>
              <a:rPr lang="uk-UA" sz="2700" dirty="0" smtClean="0">
                <a:latin typeface="+mn-lt"/>
              </a:rPr>
              <a:t>осіб.</a:t>
            </a:r>
            <a:r>
              <a:rPr lang="uk-UA" sz="2700" dirty="0">
                <a:latin typeface="+mn-lt"/>
              </a:rPr>
              <a:t/>
            </a:r>
            <a:br>
              <a:rPr lang="uk-UA" sz="2700" dirty="0">
                <a:latin typeface="+mn-lt"/>
              </a:rPr>
            </a:br>
            <a:r>
              <a:rPr lang="uk-UA" sz="2700" dirty="0" smtClean="0">
                <a:latin typeface="+mn-lt"/>
              </a:rPr>
              <a:t>На </a:t>
            </a:r>
            <a:r>
              <a:rPr lang="uk-UA" sz="2700" dirty="0">
                <a:latin typeface="+mn-lt"/>
              </a:rPr>
              <a:t>момент заснування села проживало 50 </a:t>
            </a:r>
            <a:r>
              <a:rPr lang="uk-UA" sz="2700" dirty="0" smtClean="0">
                <a:latin typeface="+mn-lt"/>
              </a:rPr>
              <a:t>українців, із них, приблизно, </a:t>
            </a:r>
            <a:r>
              <a:rPr lang="uk-UA" sz="2700" dirty="0">
                <a:latin typeface="+mn-lt"/>
              </a:rPr>
              <a:t>30 </a:t>
            </a:r>
            <a:r>
              <a:rPr lang="uk-UA" sz="2700" dirty="0" smtClean="0">
                <a:latin typeface="+mn-lt"/>
              </a:rPr>
              <a:t>козаків.</a:t>
            </a: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>           </a:t>
            </a:r>
            <a:r>
              <a:rPr lang="uk-UA" sz="2700" b="1" dirty="0"/>
              <a:t>Походження </a:t>
            </a:r>
            <a:r>
              <a:rPr lang="uk-UA" sz="2700" b="1" dirty="0" smtClean="0"/>
              <a:t>назви:</a:t>
            </a: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>  </a:t>
            </a:r>
            <a:r>
              <a:rPr lang="uk-UA" sz="2700" b="1" dirty="0">
                <a:latin typeface="+mn-lt"/>
              </a:rPr>
              <a:t>1) </a:t>
            </a:r>
            <a:r>
              <a:rPr lang="uk-UA" sz="2700" dirty="0">
                <a:latin typeface="+mn-lt"/>
              </a:rPr>
              <a:t>Назва села пішла від слів «козі яри», тобто люди, </a:t>
            </a:r>
            <a:r>
              <a:rPr lang="uk-UA" sz="2700" dirty="0" smtClean="0">
                <a:latin typeface="+mn-lt"/>
              </a:rPr>
              <a:t>які </a:t>
            </a:r>
            <a:r>
              <a:rPr lang="uk-UA" sz="2700" dirty="0">
                <a:latin typeface="+mn-lt"/>
              </a:rPr>
              <a:t>живуть в козлячих ярах. Адже в 2 половині 17 століття біглі люди, щоб уникнути татарського полону і пограбування, селилися в ярах, важкодоступних місцях цього краю. </a:t>
            </a:r>
            <a:br>
              <a:rPr lang="uk-UA" sz="2700" dirty="0">
                <a:latin typeface="+mn-lt"/>
              </a:rPr>
            </a:br>
            <a:r>
              <a:rPr lang="uk-UA" sz="2700" dirty="0">
                <a:latin typeface="+mn-lt"/>
              </a:rPr>
              <a:t>  </a:t>
            </a:r>
            <a:r>
              <a:rPr lang="uk-UA" sz="2700" b="1" dirty="0">
                <a:latin typeface="+mn-lt"/>
              </a:rPr>
              <a:t>2) </a:t>
            </a:r>
            <a:r>
              <a:rPr lang="uk-UA" sz="2700" dirty="0">
                <a:latin typeface="+mn-lt"/>
              </a:rPr>
              <a:t>В ті часи проживав видатний чоловік Козій на честь якого названо село.</a:t>
            </a:r>
            <a:br>
              <a:rPr lang="uk-UA" sz="2700" dirty="0">
                <a:latin typeface="+mn-lt"/>
              </a:rPr>
            </a:br>
            <a:r>
              <a:rPr lang="uk-UA" sz="2700" dirty="0">
                <a:latin typeface="+mn-lt"/>
              </a:rPr>
              <a:t>  </a:t>
            </a:r>
            <a:r>
              <a:rPr lang="uk-UA" sz="2700" b="1" dirty="0">
                <a:latin typeface="+mn-lt"/>
              </a:rPr>
              <a:t>3) </a:t>
            </a:r>
            <a:r>
              <a:rPr lang="uk-UA" sz="2700" dirty="0">
                <a:latin typeface="+mn-lt"/>
              </a:rPr>
              <a:t>Через яр протікала річка </a:t>
            </a:r>
            <a:r>
              <a:rPr lang="uk-UA" sz="2700" dirty="0" err="1">
                <a:latin typeface="+mn-lt"/>
              </a:rPr>
              <a:t>Козинка</a:t>
            </a:r>
            <a:r>
              <a:rPr lang="uk-UA" sz="2700" dirty="0">
                <a:latin typeface="+mn-lt"/>
              </a:rPr>
              <a:t>, яку зараз загатили та створили ставки.</a:t>
            </a:r>
            <a:r>
              <a:rPr lang="uk-UA" sz="1800" dirty="0"/>
              <a:t/>
            </a:r>
            <a:br>
              <a:rPr lang="uk-UA" sz="1800" dirty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1800" dirty="0"/>
              <a:t/>
            </a:r>
            <a:br>
              <a:rPr lang="uk-UA" sz="1800" dirty="0"/>
            </a:br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9913CC-DC57-4A7C-9A5F-1A87BCDE6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332" y="106680"/>
            <a:ext cx="6256289" cy="28762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14E95D-0989-4F19-A74C-17279D20F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32" y="3838789"/>
            <a:ext cx="6256290" cy="28778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2BD555-C847-4F27-8036-8AC7E91150FE}"/>
              </a:ext>
            </a:extLst>
          </p:cNvPr>
          <p:cNvSpPr txBox="1"/>
          <p:nvPr/>
        </p:nvSpPr>
        <p:spPr>
          <a:xfrm>
            <a:off x="980902" y="106680"/>
            <a:ext cx="3790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Історична довідка</a:t>
            </a:r>
          </a:p>
        </p:txBody>
      </p:sp>
    </p:spTree>
    <p:extLst>
      <p:ext uri="{BB962C8B-B14F-4D97-AF65-F5344CB8AC3E}">
        <p14:creationId xmlns:p14="http://schemas.microsoft.com/office/powerpoint/2010/main" val="2389235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2C5FA-4B24-4F5C-A417-84E0AA794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472439"/>
            <a:ext cx="10605655" cy="2453641"/>
          </a:xfrm>
        </p:spPr>
        <p:txBody>
          <a:bodyPr>
            <a:normAutofit fontScale="90000"/>
          </a:bodyPr>
          <a:lstStyle/>
          <a:p>
            <a:pPr algn="just"/>
            <a:r>
              <a:rPr lang="uk-UA" sz="2700" dirty="0">
                <a:latin typeface="+mn-lt"/>
              </a:rPr>
              <a:t/>
            </a:r>
            <a:br>
              <a:rPr lang="uk-UA" sz="2700" dirty="0">
                <a:latin typeface="+mn-lt"/>
              </a:rPr>
            </a:br>
            <a:r>
              <a:rPr lang="uk-UA" sz="4000" b="1" dirty="0">
                <a:latin typeface="+mn-lt"/>
              </a:rPr>
              <a:t>Бій</a:t>
            </a:r>
            <a:r>
              <a:rPr lang="uk-UA" sz="2700" dirty="0">
                <a:latin typeface="+mn-lt"/>
              </a:rPr>
              <a:t/>
            </a:r>
            <a:br>
              <a:rPr lang="uk-UA" sz="2700" dirty="0">
                <a:latin typeface="+mn-lt"/>
              </a:rPr>
            </a:br>
            <a:r>
              <a:rPr lang="uk-UA" sz="2700" dirty="0">
                <a:latin typeface="+mn-lt"/>
              </a:rPr>
              <a:t>    У лютому 1709 року між Козіївкою і </a:t>
            </a:r>
            <a:r>
              <a:rPr lang="uk-UA" sz="2700" dirty="0" err="1">
                <a:latin typeface="+mn-lt"/>
              </a:rPr>
              <a:t>Городнем</a:t>
            </a:r>
            <a:r>
              <a:rPr lang="uk-UA" sz="2700" dirty="0">
                <a:latin typeface="+mn-lt"/>
              </a:rPr>
              <a:t> відбувся бій між загонами шведської та російської армій. У цьому бою шведським загарбникам було завдано відчутного удару. </a:t>
            </a:r>
            <a:r>
              <a:rPr lang="uk-UA" sz="2700" dirty="0" smtClean="0">
                <a:latin typeface="+mn-lt"/>
              </a:rPr>
              <a:t>У </a:t>
            </a:r>
            <a:r>
              <a:rPr lang="uk-UA" sz="2700" dirty="0">
                <a:latin typeface="+mn-lt"/>
              </a:rPr>
              <a:t>помсту за допомогу, яка </a:t>
            </a:r>
            <a:r>
              <a:rPr lang="uk-UA" sz="2700" dirty="0" smtClean="0">
                <a:latin typeface="+mn-lt"/>
              </a:rPr>
              <a:t>надавалась </a:t>
            </a:r>
            <a:r>
              <a:rPr lang="uk-UA" sz="2700" dirty="0" err="1" smtClean="0">
                <a:latin typeface="+mn-lt"/>
              </a:rPr>
              <a:t>козіївцями</a:t>
            </a:r>
            <a:r>
              <a:rPr lang="uk-UA" sz="2700" dirty="0" smtClean="0">
                <a:latin typeface="+mn-lt"/>
              </a:rPr>
              <a:t> </a:t>
            </a:r>
            <a:r>
              <a:rPr lang="uk-UA" sz="2700" dirty="0">
                <a:latin typeface="+mn-lt"/>
              </a:rPr>
              <a:t>російським військам, шведи розграбували і спалили село.</a:t>
            </a:r>
            <a:r>
              <a:rPr lang="uk-UA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/>
            </a:r>
            <a:br>
              <a:rPr lang="uk-UA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34640"/>
            <a:ext cx="8255726" cy="361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731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9DA8C-6FE9-49FB-92A2-1FD020ACB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6" y="1057101"/>
            <a:ext cx="11320548" cy="2704407"/>
          </a:xfrm>
        </p:spPr>
        <p:txBody>
          <a:bodyPr>
            <a:normAutofit fontScale="90000"/>
          </a:bodyPr>
          <a:lstStyle/>
          <a:p>
            <a:pPr algn="just"/>
            <a:r>
              <a:rPr lang="uk-UA" sz="4800" b="1" dirty="0"/>
              <a:t/>
            </a:r>
            <a:br>
              <a:rPr lang="uk-UA" sz="4800" b="1" dirty="0"/>
            </a:br>
            <a:r>
              <a:rPr lang="uk-UA" sz="4800" b="1" dirty="0"/>
              <a:t> </a:t>
            </a:r>
            <a:r>
              <a:rPr lang="uk-UA" sz="4800" b="1" dirty="0" smtClean="0"/>
              <a:t> </a:t>
            </a:r>
            <a:r>
              <a:rPr lang="uk-UA" sz="2700" dirty="0" smtClean="0">
                <a:latin typeface="+mn-lt"/>
              </a:rPr>
              <a:t>Неподалік </a:t>
            </a:r>
            <a:r>
              <a:rPr lang="uk-UA" sz="2700" dirty="0">
                <a:latin typeface="+mn-lt"/>
              </a:rPr>
              <a:t>від нашого села знаходиться видатна пам'ятка </a:t>
            </a:r>
            <a:r>
              <a:rPr lang="uk-UA" sz="2700" dirty="0" smtClean="0">
                <a:latin typeface="+mn-lt"/>
              </a:rPr>
              <a:t>культури - </a:t>
            </a:r>
            <a:r>
              <a:rPr lang="uk-UA" sz="2700" b="1" dirty="0">
                <a:latin typeface="+mn-lt"/>
              </a:rPr>
              <a:t>Співочі тераси.</a:t>
            </a:r>
            <a:br>
              <a:rPr lang="uk-UA" sz="2700" b="1" dirty="0">
                <a:latin typeface="+mn-lt"/>
              </a:rPr>
            </a:br>
            <a:r>
              <a:rPr lang="uk-UA" sz="2700" b="1" dirty="0">
                <a:latin typeface="+mn-lt"/>
              </a:rPr>
              <a:t>   </a:t>
            </a:r>
            <a:r>
              <a:rPr lang="ru-RU" sz="2700" b="0" i="0" dirty="0">
                <a:effectLst/>
                <a:latin typeface="+mn-lt"/>
                <a:cs typeface="Calibri Light" panose="020F0302020204030204" pitchFamily="34" charset="0"/>
              </a:rPr>
              <a:t>«Співочими терасами» називають незвичайний фруктовий сад у вигляді великого амфітеатру. </a:t>
            </a:r>
            <a:r>
              <a:rPr lang="ru-RU" sz="2700" b="0" i="0" dirty="0" err="1">
                <a:effectLst/>
                <a:latin typeface="+mn-lt"/>
                <a:cs typeface="Calibri Light" panose="020F0302020204030204" pitchFamily="34" charset="0"/>
              </a:rPr>
              <a:t>Цей</a:t>
            </a:r>
            <a:r>
              <a:rPr lang="ru-RU" sz="2700" b="0" i="0" dirty="0">
                <a:effectLst/>
                <a:latin typeface="+mn-lt"/>
                <a:cs typeface="Calibri Light" panose="020F0302020204030204" pitchFamily="34" charset="0"/>
              </a:rPr>
              <a:t> </a:t>
            </a:r>
            <a:r>
              <a:rPr lang="ru-RU" sz="2700" b="0" i="0" dirty="0" err="1" smtClean="0">
                <a:effectLst/>
                <a:latin typeface="+mn-lt"/>
                <a:cs typeface="Calibri Light" panose="020F0302020204030204" pitchFamily="34" charset="0"/>
              </a:rPr>
              <a:t>амфітеатр</a:t>
            </a:r>
            <a:r>
              <a:rPr lang="ru-RU" sz="2700" b="0" i="0" dirty="0" smtClean="0">
                <a:effectLst/>
                <a:latin typeface="+mn-lt"/>
                <a:cs typeface="Calibri Light" panose="020F0302020204030204" pitchFamily="34" charset="0"/>
              </a:rPr>
              <a:t> </a:t>
            </a:r>
            <a:r>
              <a:rPr lang="ru-RU" sz="2700" b="0" i="0" dirty="0">
                <a:effectLst/>
                <a:latin typeface="+mn-lt"/>
                <a:cs typeface="Calibri Light" panose="020F0302020204030204" pitchFamily="34" charset="0"/>
              </a:rPr>
              <a:t>під відкритим небом відомий своїми унікальними акустичними властивостями.</a:t>
            </a:r>
            <a:r>
              <a:rPr lang="ru-RU" sz="2700" b="0" i="0" dirty="0">
                <a:effectLst/>
                <a:latin typeface="+mn-lt"/>
              </a:rPr>
              <a:t> Особливий стереоефект звучання досягається завдяки дренажним трубам різного діаметру, </a:t>
            </a:r>
            <a:r>
              <a:rPr lang="ru-RU" sz="2700" b="0" i="0" dirty="0" err="1" smtClean="0">
                <a:effectLst/>
                <a:latin typeface="+mn-lt"/>
              </a:rPr>
              <a:t>що</a:t>
            </a:r>
            <a:r>
              <a:rPr lang="ru-RU" sz="2700" b="0" i="0" dirty="0" smtClean="0">
                <a:effectLst/>
                <a:latin typeface="+mn-lt"/>
              </a:rPr>
              <a:t> </a:t>
            </a:r>
            <a:r>
              <a:rPr lang="ru-RU" sz="2700" b="0" i="0" dirty="0">
                <a:effectLst/>
                <a:latin typeface="+mn-lt"/>
              </a:rPr>
              <a:t>приховані у цегельній кладці.</a:t>
            </a:r>
            <a:r>
              <a:rPr lang="ru-RU" sz="2700" b="0" i="0" dirty="0">
                <a:effectLst/>
                <a:latin typeface="+mn-lt"/>
                <a:cs typeface="Calibri Light" panose="020F0302020204030204" pitchFamily="34" charset="0"/>
              </a:rPr>
              <a:t/>
            </a:r>
            <a:br>
              <a:rPr lang="ru-RU" sz="2700" b="0" i="0" dirty="0">
                <a:effectLst/>
                <a:latin typeface="+mn-lt"/>
                <a:cs typeface="Calibri Light" panose="020F0302020204030204" pitchFamily="34" charset="0"/>
              </a:rPr>
            </a:br>
            <a:r>
              <a:rPr lang="ru-RU" sz="2700" b="0" i="0" dirty="0">
                <a:effectLst/>
                <a:latin typeface="+mn-lt"/>
                <a:cs typeface="Calibri Light" panose="020F0302020204030204" pitchFamily="34" charset="0"/>
              </a:rPr>
              <a:t>     </a:t>
            </a:r>
            <a:r>
              <a:rPr lang="uk-UA" sz="2700" b="1" dirty="0" smtClean="0">
                <a:latin typeface="+mn-lt"/>
              </a:rPr>
              <a:t>З</a:t>
            </a:r>
            <a:r>
              <a:rPr lang="uk-UA" sz="2700" b="1" i="0" dirty="0" smtClean="0">
                <a:effectLst/>
                <a:latin typeface="+mn-lt"/>
              </a:rPr>
              <a:t>амовник </a:t>
            </a:r>
            <a:r>
              <a:rPr lang="uk-UA" sz="2700" b="1" i="0" dirty="0">
                <a:effectLst/>
                <a:latin typeface="+mn-lt"/>
              </a:rPr>
              <a:t>цього об’єкта </a:t>
            </a:r>
            <a:r>
              <a:rPr lang="uk-UA" sz="2700" b="0" i="0" dirty="0">
                <a:effectLst/>
                <a:latin typeface="+mn-lt"/>
              </a:rPr>
              <a:t>– багатий цукрозаводчик та </a:t>
            </a:r>
            <a:r>
              <a:rPr lang="uk-UA" sz="2700" b="0" i="0" dirty="0" smtClean="0">
                <a:effectLst/>
                <a:latin typeface="+mn-lt"/>
              </a:rPr>
              <a:t>меценат </a:t>
            </a:r>
            <a:r>
              <a:rPr lang="uk-UA" sz="2700" b="0" i="0" dirty="0" err="1">
                <a:effectLst/>
                <a:latin typeface="+mn-lt"/>
              </a:rPr>
              <a:t>Павла</a:t>
            </a:r>
            <a:r>
              <a:rPr lang="uk-UA" sz="2700" dirty="0" err="1">
                <a:latin typeface="+mn-lt"/>
              </a:rPr>
              <a:t>о</a:t>
            </a:r>
            <a:r>
              <a:rPr lang="uk-UA" sz="2700" dirty="0">
                <a:latin typeface="+mn-lt"/>
              </a:rPr>
              <a:t> </a:t>
            </a:r>
            <a:r>
              <a:rPr lang="uk-UA" sz="2700" b="0" i="0" dirty="0">
                <a:effectLst/>
                <a:latin typeface="+mn-lt"/>
              </a:rPr>
              <a:t>Іванович </a:t>
            </a:r>
            <a:r>
              <a:rPr lang="uk-UA" sz="2700" b="0" i="0" dirty="0" err="1">
                <a:effectLst/>
                <a:latin typeface="+mn-lt"/>
              </a:rPr>
              <a:t>Харитоненко</a:t>
            </a:r>
            <a:r>
              <a:rPr lang="uk-UA" sz="2700" b="0" i="0" dirty="0">
                <a:effectLst/>
                <a:latin typeface="+mn-lt"/>
              </a:rPr>
              <a:t>. Якраз </a:t>
            </a:r>
            <a:r>
              <a:rPr lang="uk-UA" sz="2700" b="0" i="0" dirty="0" smtClean="0">
                <a:effectLst/>
                <a:latin typeface="+mn-lt"/>
              </a:rPr>
              <a:t>із </a:t>
            </a:r>
            <a:r>
              <a:rPr lang="uk-UA" sz="2700" b="0" i="0" dirty="0">
                <a:effectLst/>
                <a:latin typeface="+mn-lt"/>
              </a:rPr>
              <a:t>ним і пов’язують найбільш популярні версії створення терас.</a:t>
            </a:r>
            <a:r>
              <a:rPr lang="uk-UA" sz="2000" b="0" i="0" dirty="0">
                <a:effectLst/>
                <a:latin typeface="+mn-lt"/>
              </a:rPr>
              <a:t/>
            </a:r>
            <a:br>
              <a:rPr lang="uk-UA" sz="2000" b="0" i="0" dirty="0">
                <a:effectLst/>
                <a:latin typeface="+mn-lt"/>
              </a:rPr>
            </a:br>
            <a:r>
              <a:rPr lang="uk-UA" sz="2000" b="0" i="0" dirty="0">
                <a:effectLst/>
                <a:latin typeface="Open Sans" panose="020B0606030504020204" pitchFamily="34" charset="0"/>
              </a:rPr>
              <a:t/>
            </a:r>
            <a:br>
              <a:rPr lang="uk-UA" sz="2000" b="0" i="0" dirty="0">
                <a:effectLst/>
                <a:latin typeface="Open Sans" panose="020B0606030504020204" pitchFamily="34" charset="0"/>
              </a:rPr>
            </a:br>
            <a:endParaRPr lang="uk-UA" sz="4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3E159C-1855-40F5-8A47-FEEEDD774F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20" y="3761509"/>
            <a:ext cx="6096000" cy="28041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95FC6B-D3AB-4FC4-AA64-26E7C039F23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1509"/>
            <a:ext cx="6096000" cy="2804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116B13-B570-4879-8FE5-17824DBEE9CE}"/>
              </a:ext>
            </a:extLst>
          </p:cNvPr>
          <p:cNvSpPr txBox="1"/>
          <p:nvPr/>
        </p:nvSpPr>
        <p:spPr>
          <a:xfrm>
            <a:off x="1731818" y="212846"/>
            <a:ext cx="8728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/>
              <a:t>Співочі тераси</a:t>
            </a:r>
          </a:p>
        </p:txBody>
      </p:sp>
    </p:spTree>
    <p:extLst>
      <p:ext uri="{BB962C8B-B14F-4D97-AF65-F5344CB8AC3E}">
        <p14:creationId xmlns:p14="http://schemas.microsoft.com/office/powerpoint/2010/main" val="4192782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6D5A7A-BB3D-4AA0-B37B-CC5E360C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59" y="137160"/>
            <a:ext cx="6181899" cy="6197138"/>
          </a:xfrm>
        </p:spPr>
        <p:txBody>
          <a:bodyPr>
            <a:normAutofit/>
          </a:bodyPr>
          <a:lstStyle/>
          <a:p>
            <a:pPr algn="just"/>
            <a:r>
              <a:rPr lang="uk-UA" sz="2400" dirty="0"/>
              <a:t>       </a:t>
            </a:r>
            <a:r>
              <a:rPr lang="uk-UA" sz="2800" dirty="0"/>
              <a:t>При в</a:t>
            </a:r>
            <a:r>
              <a:rPr lang="en-CA" sz="2800" dirty="0"/>
              <a:t>‘</a:t>
            </a:r>
            <a:r>
              <a:rPr lang="uk-UA" sz="2800" dirty="0"/>
              <a:t>їзді в село збудований колодязь у вигляді </a:t>
            </a:r>
            <a:r>
              <a:rPr lang="uk-UA" sz="2800" dirty="0" smtClean="0"/>
              <a:t>яйця, </a:t>
            </a:r>
            <a:r>
              <a:rPr lang="uk-UA" sz="2800" dirty="0"/>
              <a:t>над яким стоїть </a:t>
            </a:r>
            <a:r>
              <a:rPr lang="uk-UA" sz="2800" dirty="0" smtClean="0"/>
              <a:t>півень. Цю споруду було зроблено </a:t>
            </a:r>
            <a:r>
              <a:rPr lang="uk-UA" sz="2800" dirty="0"/>
              <a:t>на честь </a:t>
            </a:r>
            <a:r>
              <a:rPr lang="uk-UA" sz="2800" dirty="0" smtClean="0"/>
              <a:t>великої птахоферми, що налічувала у радянські часи до 2000-3000 птахів і </a:t>
            </a:r>
            <a:r>
              <a:rPr lang="uk-UA" sz="2800" dirty="0"/>
              <a:t>де працювало багато людей. </a:t>
            </a:r>
            <a:endParaRPr lang="uk-UA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4" r="8561" b="25623"/>
          <a:stretch/>
        </p:blipFill>
        <p:spPr bwMode="auto">
          <a:xfrm>
            <a:off x="7204365" y="137160"/>
            <a:ext cx="4469475" cy="66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039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955"/>
            <a:ext cx="11306908" cy="2584491"/>
          </a:xfrm>
        </p:spPr>
        <p:txBody>
          <a:bodyPr>
            <a:normAutofit/>
          </a:bodyPr>
          <a:lstStyle/>
          <a:p>
            <a:pPr algn="just"/>
            <a:r>
              <a:rPr lang="uk-UA" sz="3600" b="1" dirty="0"/>
              <a:t> Хлібопекарня</a:t>
            </a:r>
            <a:br>
              <a:rPr lang="uk-UA" sz="3600" b="1" dirty="0"/>
            </a:br>
            <a:r>
              <a:rPr lang="uk-UA" sz="3600" b="1" dirty="0"/>
              <a:t>   </a:t>
            </a:r>
            <a:r>
              <a:rPr lang="uk-UA" sz="2800" dirty="0" smtClean="0"/>
              <a:t>У</a:t>
            </a:r>
            <a:r>
              <a:rPr lang="uk-UA" sz="2800" b="1" dirty="0" smtClean="0"/>
              <a:t> </a:t>
            </a:r>
            <a:r>
              <a:rPr lang="uk-UA" sz="2800" dirty="0" err="1"/>
              <a:t>Козіївській</a:t>
            </a:r>
            <a:r>
              <a:rPr lang="uk-UA" sz="2800" dirty="0"/>
              <a:t> хлібопекарні випікають смачний хліб, який розвозять по колишньому Краснокутському районі та  в м. Богодухів. Також виготовляють смачні тістечка, торти, булочки і т. ін. Тому ця пекарня славиться </a:t>
            </a:r>
            <a:r>
              <a:rPr lang="uk-UA" sz="2800" dirty="0" smtClean="0"/>
              <a:t>своїми хлібобулочними </a:t>
            </a:r>
            <a:r>
              <a:rPr lang="uk-UA" sz="2800" dirty="0"/>
              <a:t>виробами.  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15"/>
          <a:stretch/>
        </p:blipFill>
        <p:spPr bwMode="auto">
          <a:xfrm>
            <a:off x="2223033" y="2822029"/>
            <a:ext cx="8189395" cy="393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77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30251"/>
          </a:xfrm>
        </p:spPr>
        <p:txBody>
          <a:bodyPr>
            <a:normAutofit/>
          </a:bodyPr>
          <a:lstStyle/>
          <a:p>
            <a:pPr algn="just"/>
            <a:r>
              <a:rPr lang="uk-UA" sz="3200" dirty="0"/>
              <a:t> </a:t>
            </a:r>
            <a:r>
              <a:rPr lang="uk-UA" sz="3200" dirty="0" smtClean="0"/>
              <a:t>    </a:t>
            </a:r>
            <a:r>
              <a:rPr lang="uk-UA" sz="3200" dirty="0" smtClean="0"/>
              <a:t>Отже</a:t>
            </a:r>
            <a:r>
              <a:rPr lang="uk-UA" sz="3200" dirty="0"/>
              <a:t>, приїжджайте </a:t>
            </a:r>
            <a:r>
              <a:rPr lang="uk-UA" sz="3200" dirty="0" smtClean="0"/>
              <a:t>до нашого села, </a:t>
            </a:r>
            <a:r>
              <a:rPr lang="uk-UA" sz="3200" dirty="0"/>
              <a:t>щоб побачити видатні культурні </a:t>
            </a:r>
            <a:r>
              <a:rPr lang="uk-UA" sz="3200" dirty="0" err="1"/>
              <a:t>пам</a:t>
            </a:r>
            <a:r>
              <a:rPr lang="en-CA" sz="3200" dirty="0"/>
              <a:t>’</a:t>
            </a:r>
            <a:r>
              <a:rPr lang="uk-UA" sz="3200" dirty="0"/>
              <a:t>ятки, а також посмакувати нашими хлібобулочними виробами.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02" y="2044931"/>
            <a:ext cx="10009796" cy="4604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8F49B8-AC44-45DC-8442-B212D3362C80}"/>
              </a:ext>
            </a:extLst>
          </p:cNvPr>
          <p:cNvSpPr txBox="1"/>
          <p:nvPr/>
        </p:nvSpPr>
        <p:spPr>
          <a:xfrm>
            <a:off x="8761613" y="6092765"/>
            <a:ext cx="2161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err="1"/>
              <a:t>Козіївська</a:t>
            </a:r>
            <a:r>
              <a:rPr lang="uk-UA" sz="2000" b="1" dirty="0"/>
              <a:t> школа</a:t>
            </a:r>
          </a:p>
        </p:txBody>
      </p:sp>
    </p:spTree>
    <p:extLst>
      <p:ext uri="{BB962C8B-B14F-4D97-AF65-F5344CB8AC3E}">
        <p14:creationId xmlns:p14="http://schemas.microsoft.com/office/powerpoint/2010/main" val="339194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91896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/>
              <a:t>ДЯКУЮ ЗА УВАГУ!!!</a:t>
            </a:r>
            <a:endParaRPr lang="ru-RU" sz="5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3" y="1591895"/>
            <a:ext cx="10796866" cy="496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A79FF5-451A-4516-B515-75715A9B4395}"/>
              </a:ext>
            </a:extLst>
          </p:cNvPr>
          <p:cNvSpPr txBox="1"/>
          <p:nvPr/>
        </p:nvSpPr>
        <p:spPr>
          <a:xfrm>
            <a:off x="9275619" y="6092765"/>
            <a:ext cx="2078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Палац культури</a:t>
            </a:r>
          </a:p>
        </p:txBody>
      </p:sp>
    </p:spTree>
    <p:extLst>
      <p:ext uri="{BB962C8B-B14F-4D97-AF65-F5344CB8AC3E}">
        <p14:creationId xmlns:p14="http://schemas.microsoft.com/office/powerpoint/2010/main" val="27743996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91</Words>
  <Application>Microsoft Office PowerPoint</Application>
  <PresentationFormat>Широкоэкранный</PresentationFormat>
  <Paragraphs>15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Open Sans</vt:lpstr>
      <vt:lpstr>Тема Office</vt:lpstr>
      <vt:lpstr>Мій рідний край: с. Козіївка</vt:lpstr>
      <vt:lpstr>                     Село було засноване 1682 року. На сьогодні тут мешкає 2338 осіб. На момент заснування села проживало 50 українців, із них, приблизно, 30 козаків.            Походження назви:   1) Назва села пішла від слів «козі яри», тобто люди, які живуть в козлячих ярах. Адже в 2 половині 17 століття біглі люди, щоб уникнути татарського полону і пограбування, селилися в ярах, важкодоступних місцях цього краю.    2) В ті часи проживав видатний чоловік Козій на честь якого названо село.   3) Через яр протікала річка Козинка, яку зараз загатили та створили ставки.   </vt:lpstr>
      <vt:lpstr> Бій     У лютому 1709 року між Козіївкою і Городнем відбувся бій між загонами шведської та російської армій. У цьому бою шведським загарбникам було завдано відчутного удару. У помсту за допомогу, яка надавалась козіївцями російським військам, шведи розграбували і спалили село. </vt:lpstr>
      <vt:lpstr>   Неподалік від нашого села знаходиться видатна пам'ятка культури - Співочі тераси.    «Співочими терасами» називають незвичайний фруктовий сад у вигляді великого амфітеатру. Цей амфітеатр під відкритим небом відомий своїми унікальними акустичними властивостями. Особливий стереоефект звучання досягається завдяки дренажним трубам різного діаметру, що приховані у цегельній кладці.      Замовник цього об’єкта – багатий цукрозаводчик та меценат Павлао Іванович Харитоненко. Якраз із ним і пов’язують найбільш популярні версії створення терас.  </vt:lpstr>
      <vt:lpstr>       При в‘їзді в село збудований колодязь у вигляді яйця, над яким стоїть півень. Цю споруду було зроблено на честь великої птахоферми, що налічувала у радянські часи до 2000-3000 птахів і де працювало багато людей. </vt:lpstr>
      <vt:lpstr> Хлібопекарня    У Козіївській хлібопекарні випікають смачний хліб, який розвозять по колишньому Краснокутському районі та  в м. Богодухів. Також виготовляють смачні тістечка, торти, булочки і т. ін. Тому ця пекарня славиться своїми хлібобулочними виробами.   </vt:lpstr>
      <vt:lpstr>     Отже, приїжджайте до нашого села, щоб побачити видатні культурні пам’ятки, а також посмакувати нашими хлібобулочними виробами.</vt:lpstr>
      <vt:lpstr>ДЯКУЮ ЗА УВАГУ!!!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Мій рідний край: с. Козіївка</dc:title>
  <dc:creator>Eleazar</dc:creator>
  <cp:lastModifiedBy>Пользователь Windows</cp:lastModifiedBy>
  <cp:revision>43</cp:revision>
  <dcterms:created xsi:type="dcterms:W3CDTF">2021-09-10T17:26:55Z</dcterms:created>
  <dcterms:modified xsi:type="dcterms:W3CDTF">2021-09-27T13:16:06Z</dcterms:modified>
</cp:coreProperties>
</file>