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38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66226-F142-CA43-A58F-0D88513F4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812" y="211184"/>
            <a:ext cx="12348754" cy="1008016"/>
          </a:xfrm>
        </p:spPr>
        <p:txBody>
          <a:bodyPr/>
          <a:lstStyle/>
          <a:p>
            <a:r>
              <a:rPr lang="ru-RU" sz="6600"/>
              <a:t>Мій рідний край – Іршава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C2E462-9C58-544B-8F30-691D52262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5986" y="4941276"/>
            <a:ext cx="3558122" cy="2831961"/>
          </a:xfrm>
        </p:spPr>
        <p:txBody>
          <a:bodyPr/>
          <a:lstStyle/>
          <a:p>
            <a:r>
              <a:rPr lang="ru-RU" dirty="0" smtClean="0"/>
              <a:t>Ст. гр.  </a:t>
            </a:r>
            <a:r>
              <a:rPr lang="ru-RU" dirty="0"/>
              <a:t>Д-13-20 </a:t>
            </a:r>
            <a:endParaRPr lang="ru-RU" dirty="0" smtClean="0"/>
          </a:p>
          <a:p>
            <a:r>
              <a:rPr lang="ru-RU" dirty="0" smtClean="0"/>
              <a:t>попович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74CC6C3-D8C3-974C-A0A6-C1676BDC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8001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7B6FE-FB09-084B-B43A-324BFFC7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1590"/>
            <a:ext cx="11982994" cy="975359"/>
          </a:xfrm>
        </p:spPr>
        <p:txBody>
          <a:bodyPr/>
          <a:lstStyle/>
          <a:p>
            <a:r>
              <a:rPr lang="ru-RU"/>
              <a:t>Заснування міста та його історичне минуле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04AB35D-C726-BC4A-BFC3-77165613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968" y="1166948"/>
            <a:ext cx="6899032" cy="537452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 smtClean="0"/>
              <a:t>	Точно </a:t>
            </a:r>
            <a:r>
              <a:rPr lang="ru-RU" sz="2600" dirty="0"/>
              <a:t>не </a:t>
            </a:r>
            <a:r>
              <a:rPr lang="ru-RU" sz="2600" dirty="0" err="1"/>
              <a:t>відомо</a:t>
            </a:r>
            <a:r>
              <a:rPr lang="ru-RU" sz="2600" dirty="0"/>
              <a:t> </a:t>
            </a:r>
            <a:r>
              <a:rPr lang="ru-RU" sz="2600" dirty="0" err="1"/>
              <a:t>звідки</a:t>
            </a:r>
            <a:r>
              <a:rPr lang="ru-RU" sz="2600" dirty="0"/>
              <a:t> </a:t>
            </a:r>
            <a:r>
              <a:rPr lang="ru-RU" sz="2600" dirty="0" err="1"/>
              <a:t>взялася</a:t>
            </a:r>
            <a:r>
              <a:rPr lang="ru-RU" sz="2600" dirty="0"/>
              <a:t> </a:t>
            </a:r>
            <a:r>
              <a:rPr lang="ru-RU" sz="2600" dirty="0" err="1"/>
              <a:t>назва</a:t>
            </a:r>
            <a:r>
              <a:rPr lang="ru-RU" sz="2600" dirty="0"/>
              <a:t> </a:t>
            </a:r>
            <a:r>
              <a:rPr lang="ru-RU" sz="2600" dirty="0" err="1"/>
              <a:t>Іршава</a:t>
            </a:r>
            <a:r>
              <a:rPr lang="ru-RU" sz="2600" dirty="0"/>
              <a:t>. За </a:t>
            </a:r>
            <a:r>
              <a:rPr lang="ru-RU" sz="2600" dirty="0" err="1"/>
              <a:t>однією</a:t>
            </a:r>
            <a:r>
              <a:rPr lang="ru-RU" sz="2600" dirty="0"/>
              <a:t>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версій</a:t>
            </a:r>
            <a:r>
              <a:rPr lang="ru-RU" sz="2600" dirty="0"/>
              <a:t>, </a:t>
            </a:r>
            <a:r>
              <a:rPr lang="ru-RU" sz="2600" dirty="0" err="1"/>
              <a:t>котра</a:t>
            </a:r>
            <a:r>
              <a:rPr lang="ru-RU" sz="2600" dirty="0"/>
              <a:t> </a:t>
            </a:r>
            <a:r>
              <a:rPr lang="ru-RU" sz="2600" dirty="0" err="1"/>
              <a:t>поширена</a:t>
            </a:r>
            <a:r>
              <a:rPr lang="ru-RU" sz="2600" dirty="0"/>
              <a:t> </a:t>
            </a:r>
            <a:r>
              <a:rPr lang="ru-RU" sz="2600" dirty="0" err="1"/>
              <a:t>серед</a:t>
            </a:r>
            <a:r>
              <a:rPr lang="ru-RU" sz="2600" dirty="0"/>
              <a:t> </a:t>
            </a:r>
            <a:r>
              <a:rPr lang="ru-RU" sz="2600" dirty="0" err="1"/>
              <a:t>населення</a:t>
            </a:r>
            <a:r>
              <a:rPr lang="ru-RU" sz="2600" dirty="0"/>
              <a:t>, </a:t>
            </a:r>
            <a:r>
              <a:rPr lang="ru-RU" sz="2600" dirty="0" err="1"/>
              <a:t>назва</a:t>
            </a:r>
            <a:r>
              <a:rPr lang="ru-RU" sz="2600" dirty="0"/>
              <a:t> </a:t>
            </a:r>
            <a:r>
              <a:rPr lang="ru-RU" sz="2600" dirty="0" err="1"/>
              <a:t>пішла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річки</a:t>
            </a:r>
            <a:r>
              <a:rPr lang="ru-RU" sz="2600" dirty="0"/>
              <a:t>, у </a:t>
            </a:r>
            <a:r>
              <a:rPr lang="ru-RU" sz="2600" dirty="0" err="1"/>
              <a:t>долині</a:t>
            </a:r>
            <a:r>
              <a:rPr lang="ru-RU" sz="2600" dirty="0"/>
              <a:t> </a:t>
            </a:r>
            <a:r>
              <a:rPr lang="ru-RU" sz="2600" dirty="0" err="1"/>
              <a:t>якої</a:t>
            </a:r>
            <a:r>
              <a:rPr lang="ru-RU" sz="2600" dirty="0"/>
              <a:t> </a:t>
            </a:r>
            <a:r>
              <a:rPr lang="ru-RU" sz="2600" dirty="0" err="1"/>
              <a:t>поселилися</a:t>
            </a:r>
            <a:r>
              <a:rPr lang="ru-RU" sz="2600" dirty="0"/>
              <a:t> </a:t>
            </a:r>
            <a:r>
              <a:rPr lang="ru-RU" sz="2600" dirty="0" err="1"/>
              <a:t>перші</a:t>
            </a:r>
            <a:r>
              <a:rPr lang="ru-RU" sz="2600" dirty="0"/>
              <a:t> люди. Вони </a:t>
            </a:r>
            <a:r>
              <a:rPr lang="ru-RU" sz="2600" dirty="0" err="1"/>
              <a:t>помітили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/>
              <a:t>повноводдя</a:t>
            </a:r>
            <a:r>
              <a:rPr lang="ru-RU" sz="2600" dirty="0"/>
              <a:t> вода </a:t>
            </a:r>
            <a:r>
              <a:rPr lang="ru-RU" sz="2600" dirty="0" err="1"/>
              <a:t>забарвлювалися</a:t>
            </a:r>
            <a:r>
              <a:rPr lang="ru-RU" sz="2600" dirty="0"/>
              <a:t> в </a:t>
            </a:r>
            <a:r>
              <a:rPr lang="ru-RU" sz="2600" dirty="0" err="1"/>
              <a:t>коричневий</a:t>
            </a:r>
            <a:r>
              <a:rPr lang="ru-RU" sz="2600" dirty="0"/>
              <a:t> </a:t>
            </a:r>
            <a:r>
              <a:rPr lang="ru-RU" sz="2600" dirty="0" err="1"/>
              <a:t>колір</a:t>
            </a:r>
            <a:r>
              <a:rPr lang="ru-RU" sz="2600" dirty="0"/>
              <a:t>, </a:t>
            </a:r>
            <a:r>
              <a:rPr lang="ru-RU" sz="2600" dirty="0" err="1"/>
              <a:t>ніби</a:t>
            </a:r>
            <a:r>
              <a:rPr lang="ru-RU" sz="2600" dirty="0"/>
              <a:t> </a:t>
            </a:r>
            <a:r>
              <a:rPr lang="ru-RU" sz="2600" dirty="0" err="1"/>
              <a:t>колір</a:t>
            </a:r>
            <a:r>
              <a:rPr lang="ru-RU" sz="2600" dirty="0"/>
              <a:t> </a:t>
            </a:r>
            <a:r>
              <a:rPr lang="ru-RU" sz="2600" dirty="0" err="1"/>
              <a:t>іржі</a:t>
            </a:r>
            <a:r>
              <a:rPr lang="ru-RU" sz="2600" dirty="0"/>
              <a:t>. </a:t>
            </a:r>
            <a:r>
              <a:rPr lang="ru-RU" sz="2600" dirty="0" err="1"/>
              <a:t>Звідси</a:t>
            </a:r>
            <a:r>
              <a:rPr lang="ru-RU" sz="2600" dirty="0"/>
              <a:t> і </a:t>
            </a:r>
            <a:r>
              <a:rPr lang="ru-RU" sz="2600" dirty="0" err="1"/>
              <a:t>виникла</a:t>
            </a:r>
            <a:r>
              <a:rPr lang="ru-RU" sz="2600" dirty="0"/>
              <a:t> </a:t>
            </a:r>
            <a:r>
              <a:rPr lang="ru-RU" sz="2600" dirty="0" err="1"/>
              <a:t>назва</a:t>
            </a:r>
            <a:r>
              <a:rPr lang="ru-RU" sz="2600" dirty="0"/>
              <a:t> </a:t>
            </a:r>
            <a:r>
              <a:rPr lang="ru-RU" sz="2600" dirty="0" err="1"/>
              <a:t>річки</a:t>
            </a:r>
            <a:r>
              <a:rPr lang="ru-RU" sz="2600" dirty="0"/>
              <a:t> </a:t>
            </a:r>
            <a:r>
              <a:rPr lang="ru-RU" sz="2600" dirty="0" err="1"/>
              <a:t>Іржавка</a:t>
            </a:r>
            <a:r>
              <a:rPr lang="ru-RU" sz="2600" dirty="0"/>
              <a:t>(зараз </a:t>
            </a:r>
            <a:r>
              <a:rPr lang="ru-RU" sz="2600" dirty="0" err="1"/>
              <a:t>ця</a:t>
            </a:r>
            <a:r>
              <a:rPr lang="ru-RU" sz="2600" dirty="0"/>
              <a:t> </a:t>
            </a:r>
            <a:r>
              <a:rPr lang="ru-RU" sz="2600" dirty="0" err="1"/>
              <a:t>річка</a:t>
            </a:r>
            <a:r>
              <a:rPr lang="ru-RU" sz="2600" dirty="0"/>
              <a:t> </a:t>
            </a:r>
            <a:r>
              <a:rPr lang="ru-RU" sz="2600" dirty="0" err="1"/>
              <a:t>називається</a:t>
            </a:r>
            <a:r>
              <a:rPr lang="ru-RU" sz="2600" dirty="0"/>
              <a:t> </a:t>
            </a:r>
            <a:r>
              <a:rPr lang="ru-RU" sz="2600" dirty="0" err="1"/>
              <a:t>Іршавка</a:t>
            </a:r>
            <a:r>
              <a:rPr lang="ru-RU" sz="2600" dirty="0"/>
              <a:t>), а невеличке </a:t>
            </a:r>
            <a:r>
              <a:rPr lang="ru-RU" sz="2600" dirty="0" err="1"/>
              <a:t>поселення</a:t>
            </a:r>
            <a:r>
              <a:rPr lang="ru-RU" sz="2600" dirty="0"/>
              <a:t> на </a:t>
            </a:r>
            <a:r>
              <a:rPr lang="ru-RU" sz="2600" dirty="0" err="1"/>
              <a:t>її</a:t>
            </a:r>
            <a:r>
              <a:rPr lang="ru-RU" sz="2600" dirty="0"/>
              <a:t> берегах стали </a:t>
            </a:r>
            <a:r>
              <a:rPr lang="ru-RU" sz="2600" dirty="0" err="1"/>
              <a:t>називати</a:t>
            </a:r>
            <a:r>
              <a:rPr lang="ru-RU" sz="2600" dirty="0"/>
              <a:t> </a:t>
            </a:r>
            <a:r>
              <a:rPr lang="ru-RU" sz="2600" dirty="0" err="1"/>
              <a:t>Іржава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з часом </a:t>
            </a:r>
            <a:r>
              <a:rPr lang="ru-RU" sz="2600" dirty="0" err="1"/>
              <a:t>трансформувалося</a:t>
            </a:r>
            <a:r>
              <a:rPr lang="ru-RU" sz="2600" dirty="0"/>
              <a:t> на </a:t>
            </a:r>
            <a:r>
              <a:rPr lang="ru-RU" sz="2600" dirty="0" err="1"/>
              <a:t>Іршаву</a:t>
            </a:r>
            <a:r>
              <a:rPr lang="ru-RU" sz="2600" dirty="0" smtClean="0"/>
              <a:t>.</a:t>
            </a:r>
            <a:r>
              <a:rPr lang="ru-RU" dirty="0"/>
              <a:t>
</a:t>
            </a:r>
            <a:r>
              <a:rPr lang="ru-RU" dirty="0" smtClean="0"/>
              <a:t>	</a:t>
            </a:r>
            <a:r>
              <a:rPr lang="ru-RU" sz="2600" dirty="0" smtClean="0"/>
              <a:t>Перша </a:t>
            </a:r>
            <a:r>
              <a:rPr lang="ru-RU" sz="2600" dirty="0" err="1"/>
              <a:t>письмова</a:t>
            </a:r>
            <a:r>
              <a:rPr lang="ru-RU" sz="2600" dirty="0"/>
              <a:t> </a:t>
            </a:r>
            <a:r>
              <a:rPr lang="ru-RU" sz="2600" dirty="0" err="1"/>
              <a:t>згадка</a:t>
            </a:r>
            <a:r>
              <a:rPr lang="ru-RU" sz="2600" dirty="0"/>
              <a:t> про </a:t>
            </a:r>
            <a:r>
              <a:rPr lang="ru-RU" sz="2600" dirty="0" err="1"/>
              <a:t>поселення</a:t>
            </a:r>
            <a:r>
              <a:rPr lang="ru-RU" sz="2600" dirty="0"/>
              <a:t> </a:t>
            </a:r>
            <a:r>
              <a:rPr lang="ru-RU" sz="2600" dirty="0" err="1"/>
              <a:t>датована</a:t>
            </a:r>
            <a:r>
              <a:rPr lang="ru-RU" sz="2600" dirty="0"/>
              <a:t> 1341, яке у </a:t>
            </a:r>
            <a:r>
              <a:rPr lang="ru-RU" sz="2600" dirty="0" err="1"/>
              <a:t>тогочасних</a:t>
            </a:r>
            <a:r>
              <a:rPr lang="ru-RU" sz="2600" dirty="0"/>
              <a:t> документах для </a:t>
            </a:r>
            <a:r>
              <a:rPr lang="ru-RU" sz="2600" dirty="0" err="1"/>
              <a:t>зручності</a:t>
            </a:r>
            <a:r>
              <a:rPr lang="ru-RU" sz="2600" dirty="0"/>
              <a:t> </a:t>
            </a:r>
            <a:r>
              <a:rPr lang="ru-RU" sz="2600" dirty="0" err="1"/>
              <a:t>називалося</a:t>
            </a:r>
            <a:r>
              <a:rPr lang="ru-RU" sz="2600" dirty="0"/>
              <a:t> </a:t>
            </a:r>
            <a:r>
              <a:rPr lang="ru-RU" sz="2600" dirty="0" err="1"/>
              <a:t>Максемгаза</a:t>
            </a:r>
            <a:r>
              <a:rPr lang="ru-RU" sz="2600" dirty="0"/>
              <a:t> (</a:t>
            </a:r>
            <a:r>
              <a:rPr lang="ru-RU" sz="2600" dirty="0" err="1"/>
              <a:t>Makszemhaza</a:t>
            </a:r>
            <a:r>
              <a:rPr lang="ru-RU" sz="2600" dirty="0"/>
              <a:t> — </a:t>
            </a:r>
            <a:r>
              <a:rPr lang="ru-RU" sz="2600" dirty="0" err="1"/>
              <a:t>тобто</a:t>
            </a:r>
            <a:r>
              <a:rPr lang="ru-RU" sz="2600" dirty="0"/>
              <a:t> </a:t>
            </a:r>
            <a:r>
              <a:rPr lang="ru-RU" sz="2600" dirty="0" err="1"/>
              <a:t>дім</a:t>
            </a:r>
            <a:r>
              <a:rPr lang="ru-RU" sz="2600" dirty="0"/>
              <a:t> Максима).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тодішнім</a:t>
            </a:r>
            <a:r>
              <a:rPr lang="ru-RU" sz="2600" dirty="0"/>
              <a:t> </a:t>
            </a:r>
            <a:r>
              <a:rPr lang="ru-RU" sz="2600" dirty="0" err="1"/>
              <a:t>власником</a:t>
            </a:r>
            <a:r>
              <a:rPr lang="ru-RU" sz="2600" dirty="0"/>
              <a:t> </a:t>
            </a:r>
            <a:r>
              <a:rPr lang="ru-RU" sz="2600" dirty="0" err="1"/>
              <a:t>був</a:t>
            </a:r>
            <a:r>
              <a:rPr lang="ru-RU" sz="2600" dirty="0"/>
              <a:t> Максим, </a:t>
            </a:r>
            <a:r>
              <a:rPr lang="ru-RU" sz="2600" dirty="0" err="1"/>
              <a:t>син</a:t>
            </a:r>
            <a:r>
              <a:rPr lang="ru-RU" sz="2600" dirty="0"/>
              <a:t> </a:t>
            </a:r>
            <a:r>
              <a:rPr lang="ru-RU" sz="2600" dirty="0" err="1"/>
              <a:t>волоського</a:t>
            </a:r>
            <a:r>
              <a:rPr lang="ru-RU" sz="2600" dirty="0"/>
              <a:t> князя </a:t>
            </a:r>
            <a:r>
              <a:rPr lang="ru-RU" sz="2600" dirty="0" err="1"/>
              <a:t>Татомира</a:t>
            </a:r>
            <a:r>
              <a:rPr lang="ru-RU" sz="2600" dirty="0"/>
              <a:t>. </a:t>
            </a:r>
            <a:r>
              <a:rPr lang="ru-RU" sz="2600" dirty="0" err="1"/>
              <a:t>Вірогідно</a:t>
            </a:r>
            <a:r>
              <a:rPr lang="ru-RU" sz="2600" dirty="0"/>
              <a:t> </a:t>
            </a:r>
            <a:r>
              <a:rPr lang="ru-RU" sz="2600" dirty="0" err="1"/>
              <a:t>місцеве</a:t>
            </a:r>
            <a:r>
              <a:rPr lang="ru-RU" sz="2600" dirty="0"/>
              <a:t> </a:t>
            </a:r>
            <a:r>
              <a:rPr lang="ru-RU" sz="2600" dirty="0" err="1"/>
              <a:t>населення</a:t>
            </a:r>
            <a:r>
              <a:rPr lang="ru-RU" sz="2600" dirty="0"/>
              <a:t> і </a:t>
            </a:r>
            <a:r>
              <a:rPr lang="ru-RU" sz="2600" dirty="0" err="1"/>
              <a:t>надалі</a:t>
            </a:r>
            <a:r>
              <a:rPr lang="ru-RU" sz="2600" dirty="0"/>
              <a:t> </a:t>
            </a:r>
            <a:r>
              <a:rPr lang="ru-RU" sz="2600" dirty="0" err="1"/>
              <a:t>вживало</a:t>
            </a:r>
            <a:r>
              <a:rPr lang="ru-RU" sz="2600" dirty="0"/>
              <a:t> </a:t>
            </a:r>
            <a:r>
              <a:rPr lang="ru-RU" sz="2600" dirty="0" err="1"/>
              <a:t>первісну</a:t>
            </a:r>
            <a:r>
              <a:rPr lang="ru-RU" sz="2600" dirty="0"/>
              <a:t> </a:t>
            </a:r>
            <a:r>
              <a:rPr lang="ru-RU" sz="2600" dirty="0" err="1"/>
              <a:t>назву</a:t>
            </a:r>
            <a:r>
              <a:rPr lang="ru-RU" sz="2600" dirty="0"/>
              <a:t> </a:t>
            </a:r>
            <a:r>
              <a:rPr lang="ru-RU" sz="2600" dirty="0" err="1"/>
              <a:t>поселення</a:t>
            </a:r>
            <a:r>
              <a:rPr lang="ru-RU" sz="2600" dirty="0"/>
              <a:t> </a:t>
            </a:r>
            <a:r>
              <a:rPr lang="ru-RU" sz="2600" dirty="0" err="1"/>
              <a:t>Іржава</a:t>
            </a:r>
            <a:r>
              <a:rPr lang="ru-RU" sz="2600" dirty="0"/>
              <a:t>, </a:t>
            </a:r>
            <a:r>
              <a:rPr lang="ru-RU" sz="2600" dirty="0" err="1"/>
              <a:t>Іршава</a:t>
            </a:r>
            <a:r>
              <a:rPr lang="ru-RU" sz="2600" dirty="0"/>
              <a:t>, </a:t>
            </a:r>
            <a:r>
              <a:rPr lang="ru-RU" sz="2600" dirty="0" err="1"/>
              <a:t>Ілошва</a:t>
            </a:r>
            <a:r>
              <a:rPr lang="ru-RU" sz="2600" dirty="0"/>
              <a:t> і тому, коли у 1460 </a:t>
            </a:r>
            <a:r>
              <a:rPr lang="ru-RU" sz="2600" dirty="0" err="1"/>
              <a:t>році</a:t>
            </a:r>
            <a:r>
              <a:rPr lang="ru-RU" sz="2600" dirty="0"/>
              <a:t> </a:t>
            </a:r>
            <a:r>
              <a:rPr lang="ru-RU" sz="2600" dirty="0" err="1"/>
              <a:t>угорський</a:t>
            </a:r>
            <a:r>
              <a:rPr lang="ru-RU" sz="2600" dirty="0"/>
              <a:t> король </a:t>
            </a:r>
            <a:r>
              <a:rPr lang="ru-RU" sz="2600" dirty="0" err="1"/>
              <a:t>Матяш</a:t>
            </a:r>
            <a:r>
              <a:rPr lang="ru-RU" sz="2600" dirty="0"/>
              <a:t> </a:t>
            </a:r>
            <a:r>
              <a:rPr lang="ru-RU" sz="2600" dirty="0" err="1"/>
              <a:t>видає</a:t>
            </a:r>
            <a:r>
              <a:rPr lang="ru-RU" sz="2600" dirty="0"/>
              <a:t> грамоту на право </a:t>
            </a:r>
            <a:r>
              <a:rPr lang="ru-RU" sz="2600" dirty="0" err="1"/>
              <a:t>володіння</a:t>
            </a:r>
            <a:r>
              <a:rPr lang="ru-RU" sz="2600" dirty="0"/>
              <a:t>, </a:t>
            </a:r>
            <a:r>
              <a:rPr lang="ru-RU" sz="2600" dirty="0" err="1"/>
              <a:t>рід</a:t>
            </a:r>
            <a:r>
              <a:rPr lang="ru-RU" sz="2600" dirty="0"/>
              <a:t> Максима </a:t>
            </a:r>
            <a:r>
              <a:rPr lang="ru-RU" sz="2600" dirty="0" err="1"/>
              <a:t>починає</a:t>
            </a:r>
            <a:r>
              <a:rPr lang="ru-RU" sz="2600" dirty="0"/>
              <a:t> </a:t>
            </a:r>
            <a:r>
              <a:rPr lang="ru-RU" sz="2600" dirty="0" err="1"/>
              <a:t>писатися</a:t>
            </a:r>
            <a:r>
              <a:rPr lang="ru-RU" sz="2600" dirty="0"/>
              <a:t> </a:t>
            </a:r>
            <a:r>
              <a:rPr lang="ru-RU" sz="2600" dirty="0" err="1"/>
              <a:t>Ілошваями</a:t>
            </a:r>
            <a:r>
              <a:rPr lang="ru-RU" sz="2600" dirty="0"/>
              <a:t> (</a:t>
            </a:r>
            <a:r>
              <a:rPr lang="ru-RU" sz="2600" dirty="0" err="1"/>
              <a:t>de</a:t>
            </a:r>
            <a:r>
              <a:rPr lang="ru-RU" sz="2600" dirty="0"/>
              <a:t> </a:t>
            </a:r>
            <a:r>
              <a:rPr lang="ru-RU" sz="2600" dirty="0" err="1"/>
              <a:t>Ilosva</a:t>
            </a:r>
            <a:r>
              <a:rPr lang="ru-RU" sz="2600" dirty="0"/>
              <a:t>). XV—XVII </a:t>
            </a:r>
            <a:r>
              <a:rPr lang="ru-RU" sz="2600" dirty="0" err="1"/>
              <a:t>століття</a:t>
            </a:r>
            <a:r>
              <a:rPr lang="ru-RU" sz="2600" dirty="0"/>
              <a:t> </a:t>
            </a:r>
            <a:r>
              <a:rPr lang="ru-RU" sz="2600" dirty="0" err="1"/>
              <a:t>характеризувалося</a:t>
            </a:r>
            <a:r>
              <a:rPr lang="ru-RU" sz="2600" dirty="0"/>
              <a:t> </a:t>
            </a:r>
            <a:r>
              <a:rPr lang="ru-RU" sz="2600" dirty="0" err="1"/>
              <a:t>частими</a:t>
            </a:r>
            <a:r>
              <a:rPr lang="ru-RU" sz="2600" dirty="0"/>
              <a:t> </a:t>
            </a:r>
            <a:r>
              <a:rPr lang="ru-RU" sz="2600" dirty="0" err="1"/>
              <a:t>війнами</a:t>
            </a:r>
            <a:r>
              <a:rPr lang="ru-RU" sz="2600" dirty="0"/>
              <a:t>, </a:t>
            </a:r>
            <a:r>
              <a:rPr lang="ru-RU" sz="2600" dirty="0" err="1"/>
              <a:t>повстаннями</a:t>
            </a:r>
            <a:r>
              <a:rPr lang="ru-RU" sz="2600" dirty="0"/>
              <a:t> і хворобами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6C6AA1C5-9C05-4D4F-A1FB-F0DAC1496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" y="1166949"/>
            <a:ext cx="4800601" cy="42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5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55495-677B-5B4D-BB64-30DE6810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788" y="165463"/>
            <a:ext cx="2717074" cy="757646"/>
          </a:xfrm>
        </p:spPr>
        <p:txBody>
          <a:bodyPr/>
          <a:lstStyle/>
          <a:p>
            <a:r>
              <a:rPr lang="ru-RU" dirty="0" smtClean="0"/>
              <a:t>Культура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C0F1-05DF-CD40-B172-C062E2AAF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7255" y="1010196"/>
            <a:ext cx="5779945" cy="5144419"/>
          </a:xfrm>
        </p:spPr>
        <p:txBody>
          <a:bodyPr>
            <a:normAutofit fontScale="92500"/>
          </a:bodyPr>
          <a:lstStyle/>
          <a:p>
            <a:pPr marL="457200" lvl="1" indent="0" algn="just">
              <a:buNone/>
            </a:pPr>
            <a:r>
              <a:rPr lang="ru-RU" dirty="0" smtClean="0"/>
              <a:t>	</a:t>
            </a:r>
            <a:r>
              <a:rPr lang="ru-RU" sz="2400" dirty="0" err="1" smtClean="0"/>
              <a:t>За́мок</a:t>
            </a:r>
            <a:r>
              <a:rPr lang="ru-RU" sz="2400" dirty="0" smtClean="0"/>
              <a:t> </a:t>
            </a:r>
            <a:r>
              <a:rPr lang="ru-RU" sz="2400" dirty="0" err="1"/>
              <a:t>Бо́дулів</a:t>
            </a:r>
            <a:r>
              <a:rPr lang="ru-RU" sz="2400" dirty="0"/>
              <a:t> (</a:t>
            </a:r>
            <a:r>
              <a:rPr lang="ru-RU" sz="2400" dirty="0" err="1"/>
              <a:t>угор</a:t>
            </a:r>
            <a:r>
              <a:rPr lang="ru-RU" sz="2400" dirty="0"/>
              <a:t>. </a:t>
            </a:r>
            <a:r>
              <a:rPr lang="ru-RU" sz="2400" dirty="0" err="1"/>
              <a:t>Bodoló</a:t>
            </a:r>
            <a:r>
              <a:rPr lang="ru-RU" sz="2400" dirty="0"/>
              <a:t> </a:t>
            </a:r>
            <a:r>
              <a:rPr lang="ru-RU" sz="2400" dirty="0" err="1"/>
              <a:t>vár</a:t>
            </a:r>
            <a:r>
              <a:rPr lang="ru-RU" sz="2400" dirty="0"/>
              <a:t>, </a:t>
            </a:r>
            <a:r>
              <a:rPr lang="ru-RU" sz="2400" dirty="0" err="1"/>
              <a:t>Бодоловвар</a:t>
            </a:r>
            <a:r>
              <a:rPr lang="ru-RU" sz="2400" dirty="0"/>
              <a:t>) — замок, один з </a:t>
            </a:r>
            <a:r>
              <a:rPr lang="ru-RU" sz="2400" dirty="0" err="1"/>
              <a:t>найменш</a:t>
            </a:r>
            <a:r>
              <a:rPr lang="ru-RU" sz="2400" dirty="0"/>
              <a:t> </a:t>
            </a:r>
            <a:r>
              <a:rPr lang="ru-RU" sz="2400" dirty="0" err="1"/>
              <a:t>відомих</a:t>
            </a:r>
            <a:r>
              <a:rPr lang="ru-RU" sz="2400" dirty="0"/>
              <a:t> </a:t>
            </a:r>
            <a:r>
              <a:rPr lang="ru-RU" sz="2400" dirty="0" err="1"/>
              <a:t>фортифікаційних</a:t>
            </a:r>
            <a:r>
              <a:rPr lang="ru-RU" sz="2400" dirty="0"/>
              <a:t> </a:t>
            </a:r>
            <a:r>
              <a:rPr lang="ru-RU" sz="2400" dirty="0" err="1"/>
              <a:t>укріплень</a:t>
            </a:r>
            <a:r>
              <a:rPr lang="ru-RU" sz="2400" dirty="0"/>
              <a:t> </a:t>
            </a:r>
            <a:r>
              <a:rPr lang="ru-RU" sz="2400" dirty="0" err="1"/>
              <a:t>Закарпатської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. </a:t>
            </a:r>
            <a:r>
              <a:rPr lang="ru-RU" sz="2400" dirty="0" err="1"/>
              <a:t>Розташований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селом </a:t>
            </a:r>
            <a:r>
              <a:rPr lang="ru-RU" sz="2400" dirty="0" err="1"/>
              <a:t>Сільце</a:t>
            </a:r>
            <a:r>
              <a:rPr lang="ru-RU" sz="2400" dirty="0"/>
              <a:t> і </a:t>
            </a:r>
            <a:r>
              <a:rPr lang="ru-RU" sz="2400" dirty="0" err="1"/>
              <a:t>містом</a:t>
            </a:r>
            <a:r>
              <a:rPr lang="ru-RU" sz="2400" dirty="0"/>
              <a:t> </a:t>
            </a:r>
            <a:r>
              <a:rPr lang="ru-RU" sz="2400" dirty="0" err="1"/>
              <a:t>Іршава</a:t>
            </a:r>
            <a:r>
              <a:rPr lang="ru-RU" sz="2400" dirty="0"/>
              <a:t>, на </a:t>
            </a:r>
            <a:r>
              <a:rPr lang="ru-RU" sz="2400" dirty="0" err="1"/>
              <a:t>вершині</a:t>
            </a:r>
            <a:r>
              <a:rPr lang="ru-RU" sz="2400" dirty="0"/>
              <a:t> гори </a:t>
            </a:r>
            <a:r>
              <a:rPr lang="ru-RU" sz="2400" dirty="0" err="1"/>
              <a:t>Бодулів</a:t>
            </a:r>
            <a:r>
              <a:rPr lang="ru-RU" sz="2400" dirty="0"/>
              <a:t>. З </a:t>
            </a:r>
            <a:r>
              <a:rPr lang="ru-RU" sz="2400" dirty="0" err="1"/>
              <a:t>північного</a:t>
            </a:r>
            <a:r>
              <a:rPr lang="ru-RU" sz="2400" dirty="0"/>
              <a:t> та </a:t>
            </a:r>
            <a:r>
              <a:rPr lang="ru-RU" sz="2400" dirty="0" err="1"/>
              <a:t>північно-західного</a:t>
            </a:r>
            <a:r>
              <a:rPr lang="ru-RU" sz="2400" dirty="0"/>
              <a:t> боку </a:t>
            </a:r>
            <a:r>
              <a:rPr lang="ru-RU" sz="2400" dirty="0" err="1"/>
              <a:t>підніжжя</a:t>
            </a:r>
            <a:r>
              <a:rPr lang="ru-RU" sz="2400" dirty="0"/>
              <a:t> гори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заболочені</a:t>
            </a:r>
            <a:r>
              <a:rPr lang="ru-RU" sz="2400" dirty="0"/>
              <a:t>, з </a:t>
            </a:r>
            <a:r>
              <a:rPr lang="ru-RU" sz="2400" dirty="0" err="1"/>
              <a:t>південно-східного</a:t>
            </a:r>
            <a:r>
              <a:rPr lang="ru-RU" sz="2400" dirty="0"/>
              <a:t> за 200 м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підніжжя</a:t>
            </a:r>
            <a:r>
              <a:rPr lang="ru-RU" sz="2400" dirty="0"/>
              <a:t> </a:t>
            </a:r>
            <a:r>
              <a:rPr lang="ru-RU" sz="2400" dirty="0" err="1"/>
              <a:t>протікає</a:t>
            </a:r>
            <a:r>
              <a:rPr lang="ru-RU" sz="2400" dirty="0"/>
              <a:t> </a:t>
            </a:r>
            <a:r>
              <a:rPr lang="ru-RU" sz="2400" dirty="0" err="1"/>
              <a:t>річка</a:t>
            </a:r>
            <a:r>
              <a:rPr lang="ru-RU" sz="2400" dirty="0"/>
              <a:t> </a:t>
            </a:r>
            <a:r>
              <a:rPr lang="ru-RU" sz="2400" dirty="0" err="1"/>
              <a:t>Іршавка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впадає</a:t>
            </a:r>
            <a:r>
              <a:rPr lang="ru-RU" sz="2400" dirty="0"/>
              <a:t> в </a:t>
            </a:r>
            <a:r>
              <a:rPr lang="ru-RU" sz="2400" dirty="0" err="1"/>
              <a:t>річку</a:t>
            </a:r>
            <a:r>
              <a:rPr lang="ru-RU" sz="2400" dirty="0"/>
              <a:t> </a:t>
            </a:r>
            <a:r>
              <a:rPr lang="ru-RU" sz="2400" dirty="0" err="1"/>
              <a:t>Боржаву</a:t>
            </a:r>
            <a:r>
              <a:rPr lang="ru-RU" sz="2400" dirty="0"/>
              <a:t>. </a:t>
            </a:r>
            <a:r>
              <a:rPr lang="ru-RU" sz="2400" dirty="0" err="1"/>
              <a:t>Східний</a:t>
            </a:r>
            <a:r>
              <a:rPr lang="ru-RU" sz="2400" dirty="0"/>
              <a:t> та </a:t>
            </a:r>
            <a:r>
              <a:rPr lang="ru-RU" sz="2400" dirty="0" err="1"/>
              <a:t>північно-західний</a:t>
            </a:r>
            <a:r>
              <a:rPr lang="ru-RU" sz="2400" dirty="0"/>
              <a:t> </a:t>
            </a:r>
            <a:r>
              <a:rPr lang="ru-RU" sz="2400" dirty="0" err="1"/>
              <a:t>схили</a:t>
            </a:r>
            <a:r>
              <a:rPr lang="ru-RU" sz="2400" dirty="0"/>
              <a:t> гори </a:t>
            </a:r>
            <a:r>
              <a:rPr lang="ru-RU" sz="2400" dirty="0" err="1"/>
              <a:t>круті</a:t>
            </a:r>
            <a:r>
              <a:rPr lang="ru-RU" sz="2400" dirty="0"/>
              <a:t>, </a:t>
            </a:r>
            <a:r>
              <a:rPr lang="ru-RU" sz="2400" dirty="0" err="1"/>
              <a:t>південно-західний</a:t>
            </a:r>
            <a:r>
              <a:rPr lang="ru-RU" sz="2400" dirty="0"/>
              <a:t> — пологий.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88B7793-4432-9145-B93D-9F429D9F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195"/>
            <a:ext cx="6107255" cy="47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13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08F50-5B7E-B040-AEF3-A7843FD1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754" y="0"/>
            <a:ext cx="12252960" cy="1400530"/>
          </a:xfrm>
        </p:spPr>
        <p:txBody>
          <a:bodyPr/>
          <a:lstStyle/>
          <a:p>
            <a:r>
              <a:rPr lang="ru-RU"/>
              <a:t>	Теперішній час. Архітектура міста. Релігія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A259C-2AFC-2B4B-A47F-C287E00A0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908" y="1107831"/>
            <a:ext cx="6504299" cy="56630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З </a:t>
            </a:r>
            <a:r>
              <a:rPr lang="ru-RU" dirty="0" err="1"/>
              <a:t>найстаріших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 </a:t>
            </a:r>
            <a:r>
              <a:rPr lang="ru-RU" dirty="0" err="1"/>
              <a:t>Церкву</a:t>
            </a:r>
            <a:r>
              <a:rPr lang="ru-RU" dirty="0"/>
              <a:t> Петра і Павла (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), колись вона </a:t>
            </a:r>
            <a:r>
              <a:rPr lang="ru-RU" dirty="0" err="1"/>
              <a:t>була</a:t>
            </a:r>
            <a:r>
              <a:rPr lang="ru-RU" dirty="0"/>
              <a:t> Греко-</a:t>
            </a:r>
            <a:r>
              <a:rPr lang="ru-RU" dirty="0" err="1"/>
              <a:t>католицькою</a:t>
            </a:r>
            <a:r>
              <a:rPr lang="ru-RU" dirty="0"/>
              <a:t>, а з часом стала Православною. </a:t>
            </a:r>
            <a:r>
              <a:rPr lang="ru-RU" dirty="0" err="1"/>
              <a:t>Місцева</a:t>
            </a:r>
            <a:r>
              <a:rPr lang="ru-RU" dirty="0"/>
              <a:t> </a:t>
            </a:r>
            <a:r>
              <a:rPr lang="ru-RU" dirty="0" err="1"/>
              <a:t>знаменитість</a:t>
            </a:r>
            <a:r>
              <a:rPr lang="ru-RU" dirty="0"/>
              <a:t> — </a:t>
            </a:r>
            <a:r>
              <a:rPr lang="ru-RU" dirty="0" err="1"/>
              <a:t>Центральний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збудований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Чехословацької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є </a:t>
            </a:r>
            <a:r>
              <a:rPr lang="ru-RU" dirty="0" err="1"/>
              <a:t>найстарішим</a:t>
            </a:r>
            <a:r>
              <a:rPr lang="ru-RU" dirty="0"/>
              <a:t> мостом у </a:t>
            </a:r>
            <a:r>
              <a:rPr lang="ru-RU" dirty="0" err="1"/>
              <a:t>місті</a:t>
            </a:r>
            <a:r>
              <a:rPr lang="ru-RU" dirty="0"/>
              <a:t> і одним з </a:t>
            </a:r>
            <a:r>
              <a:rPr lang="ru-RU" dirty="0" err="1"/>
              <a:t>найстаріших</a:t>
            </a:r>
            <a:r>
              <a:rPr lang="ru-RU" dirty="0"/>
              <a:t> у </a:t>
            </a:r>
            <a:r>
              <a:rPr lang="ru-RU" dirty="0" err="1"/>
              <a:t>районі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є </a:t>
            </a:r>
            <a:r>
              <a:rPr lang="ru-RU" dirty="0" err="1"/>
              <a:t>єдиним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роді</a:t>
            </a:r>
            <a:r>
              <a:rPr lang="ru-RU" dirty="0"/>
              <a:t>.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у самому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і </a:t>
            </a:r>
            <a:r>
              <a:rPr lang="ru-RU" dirty="0" err="1"/>
              <a:t>з'єднує</a:t>
            </a:r>
            <a:r>
              <a:rPr lang="ru-RU" dirty="0"/>
              <a:t> два береги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Іршавка</a:t>
            </a:r>
            <a:r>
              <a:rPr lang="ru-RU" dirty="0"/>
              <a:t>. Через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вдале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відвідуваним</a:t>
            </a:r>
            <a:r>
              <a:rPr lang="ru-RU" dirty="0"/>
              <a:t> мостом, через </a:t>
            </a:r>
            <a:r>
              <a:rPr lang="ru-RU" dirty="0" err="1"/>
              <a:t>нього</a:t>
            </a:r>
            <a:r>
              <a:rPr lang="ru-RU" dirty="0"/>
              <a:t> проходить </a:t>
            </a:r>
            <a:r>
              <a:rPr lang="ru-RU" dirty="0" err="1"/>
              <a:t>автошлях</a:t>
            </a:r>
            <a:r>
              <a:rPr lang="ru-RU" dirty="0"/>
              <a:t> Т0719, тому </a:t>
            </a:r>
            <a:r>
              <a:rPr lang="ru-RU" dirty="0" err="1"/>
              <a:t>рух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по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центральній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жвавий</a:t>
            </a:r>
            <a:r>
              <a:rPr lang="ru-RU" dirty="0"/>
              <a:t> у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(особливо </a:t>
            </a:r>
            <a:r>
              <a:rPr lang="ru-RU" dirty="0" err="1"/>
              <a:t>зранку</a:t>
            </a:r>
            <a:r>
              <a:rPr lang="ru-RU" dirty="0"/>
              <a:t>).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 є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церкви; греко-</a:t>
            </a:r>
            <a:r>
              <a:rPr lang="ru-RU" dirty="0" err="1"/>
              <a:t>католицький</a:t>
            </a:r>
            <a:r>
              <a:rPr lang="ru-RU" dirty="0"/>
              <a:t> </a:t>
            </a:r>
            <a:r>
              <a:rPr lang="ru-RU" dirty="0" err="1"/>
              <a:t>Петропавлівський</a:t>
            </a:r>
            <a:r>
              <a:rPr lang="ru-RU" dirty="0"/>
              <a:t> храм 2000—2008р (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набережної</a:t>
            </a:r>
            <a:r>
              <a:rPr lang="ru-RU" dirty="0"/>
              <a:t>), і великий </a:t>
            </a:r>
            <a:r>
              <a:rPr lang="ru-RU" dirty="0" err="1"/>
              <a:t>православний</a:t>
            </a:r>
            <a:r>
              <a:rPr lang="ru-RU" dirty="0"/>
              <a:t> Свято-</a:t>
            </a:r>
            <a:r>
              <a:rPr lang="ru-RU" dirty="0" err="1"/>
              <a:t>Іллінський</a:t>
            </a:r>
            <a:r>
              <a:rPr lang="ru-RU" dirty="0"/>
              <a:t> храм,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розпочалося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1992 </a:t>
            </a:r>
            <a:r>
              <a:rPr lang="ru-RU" dirty="0" err="1"/>
              <a:t>році</a:t>
            </a:r>
            <a:r>
              <a:rPr lang="ru-RU" dirty="0"/>
              <a:t> і </a:t>
            </a:r>
            <a:r>
              <a:rPr lang="ru-RU" dirty="0" err="1"/>
              <a:t>триває</a:t>
            </a:r>
            <a:r>
              <a:rPr lang="ru-RU" dirty="0"/>
              <a:t> до </a:t>
            </a:r>
            <a:r>
              <a:rPr lang="ru-RU" dirty="0" err="1"/>
              <a:t>тепер</a:t>
            </a:r>
            <a:r>
              <a:rPr lang="ru-RU" dirty="0"/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674478-9D72-C54B-88C9-9772F9E6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530"/>
            <a:ext cx="5310554" cy="44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7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B4FA5-C283-6946-A7C0-34A58B3F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07" y="174044"/>
            <a:ext cx="5031878" cy="1400530"/>
          </a:xfrm>
        </p:spPr>
        <p:txBody>
          <a:bodyPr/>
          <a:lstStyle/>
          <a:p>
            <a:r>
              <a:rPr lang="ru-RU"/>
              <a:t>Іршавський міст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0B28C-F784-5644-B53C-5568435B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492" y="1090246"/>
            <a:ext cx="6895508" cy="57677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Іршавський</a:t>
            </a:r>
            <a:r>
              <a:rPr lang="ru-RU" dirty="0" smtClean="0"/>
              <a:t> </a:t>
            </a:r>
            <a:r>
              <a:rPr lang="ru-RU" dirty="0" err="1"/>
              <a:t>міст</a:t>
            </a:r>
            <a:r>
              <a:rPr lang="ru-RU" dirty="0"/>
              <a:t> — </a:t>
            </a:r>
            <a:r>
              <a:rPr lang="ru-RU" dirty="0" err="1"/>
              <a:t>історичний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є </a:t>
            </a:r>
            <a:r>
              <a:rPr lang="ru-RU" dirty="0" err="1"/>
              <a:t>архітектурною</a:t>
            </a:r>
            <a:r>
              <a:rPr lang="ru-RU" dirty="0"/>
              <a:t> </a:t>
            </a:r>
            <a:r>
              <a:rPr lang="ru-RU" dirty="0" err="1"/>
              <a:t>пам’яткою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, один з </a:t>
            </a:r>
            <a:r>
              <a:rPr lang="ru-RU" dirty="0" err="1"/>
              <a:t>найкращих</a:t>
            </a:r>
            <a:r>
              <a:rPr lang="ru-RU" dirty="0"/>
              <a:t> в </a:t>
            </a:r>
            <a:r>
              <a:rPr lang="ru-RU" dirty="0" err="1"/>
              <a:t>архітектурному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на </a:t>
            </a:r>
            <a:r>
              <a:rPr lang="ru-RU" dirty="0" err="1"/>
              <a:t>Закарпатті</a:t>
            </a:r>
            <a:r>
              <a:rPr lang="ru-RU" dirty="0"/>
              <a:t>. </a:t>
            </a:r>
            <a:r>
              <a:rPr lang="ru-RU" dirty="0" err="1"/>
              <a:t>Розташований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притоці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Боржава</a:t>
            </a:r>
            <a:r>
              <a:rPr lang="ru-RU" dirty="0"/>
              <a:t> — на </a:t>
            </a:r>
            <a:r>
              <a:rPr lang="ru-RU" dirty="0" err="1"/>
              <a:t>річці</a:t>
            </a:r>
            <a:r>
              <a:rPr lang="ru-RU" dirty="0"/>
              <a:t> </a:t>
            </a:r>
            <a:r>
              <a:rPr lang="ru-RU" dirty="0" err="1"/>
              <a:t>Іршавка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Іршава</a:t>
            </a:r>
            <a:r>
              <a:rPr lang="ru-RU" dirty="0" smtClean="0"/>
              <a:t>.</a:t>
            </a:r>
            <a:r>
              <a:rPr lang="ru-RU" dirty="0"/>
              <a:t>
</a:t>
            </a:r>
            <a:r>
              <a:rPr lang="ru-RU" dirty="0" smtClean="0"/>
              <a:t>	Конструктивно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опори — на берегах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50 </a:t>
            </a:r>
            <a:r>
              <a:rPr lang="ru-RU" dirty="0" err="1"/>
              <a:t>метрів</a:t>
            </a:r>
            <a:r>
              <a:rPr lang="ru-RU" dirty="0"/>
              <a:t>. </a:t>
            </a:r>
            <a:r>
              <a:rPr lang="ru-RU" dirty="0" err="1"/>
              <a:t>Збудований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арки, яка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естетичного</a:t>
            </a:r>
            <a:r>
              <a:rPr lang="ru-RU" dirty="0"/>
              <a:t> виду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</a:t>
            </a:r>
            <a:r>
              <a:rPr lang="ru-RU" dirty="0" err="1"/>
              <a:t>практичну</a:t>
            </a:r>
            <a:r>
              <a:rPr lang="ru-RU" dirty="0"/>
              <a:t> роль —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з </a:t>
            </a:r>
            <a:r>
              <a:rPr lang="ru-RU" dirty="0" err="1"/>
              <a:t>прогонових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</a:t>
            </a:r>
            <a:r>
              <a:rPr lang="ru-RU" dirty="0" err="1"/>
              <a:t>опорі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вертикальну</a:t>
            </a:r>
            <a:r>
              <a:rPr lang="ru-RU" dirty="0"/>
              <a:t>, а й </a:t>
            </a:r>
            <a:r>
              <a:rPr lang="ru-RU" dirty="0" err="1"/>
              <a:t>горизонтальну</a:t>
            </a:r>
            <a:r>
              <a:rPr lang="ru-RU" dirty="0"/>
              <a:t> </a:t>
            </a:r>
            <a:r>
              <a:rPr lang="ru-RU" dirty="0" err="1"/>
              <a:t>складову</a:t>
            </a:r>
            <a:r>
              <a:rPr lang="ru-RU" dirty="0" smtClean="0"/>
              <a:t>.</a:t>
            </a:r>
            <a:r>
              <a:rPr lang="ru-RU" dirty="0"/>
              <a:t>
</a:t>
            </a:r>
            <a:r>
              <a:rPr lang="ru-RU" dirty="0" smtClean="0"/>
              <a:t>	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/>
              <a:t>споруджений</a:t>
            </a:r>
            <a:r>
              <a:rPr lang="ru-RU" dirty="0"/>
              <a:t> у 1923-1924 роках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дерев’яного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Чехословацької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в межах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транспортної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</a:t>
            </a:r>
            <a:r>
              <a:rPr lang="ru-RU" dirty="0" err="1"/>
              <a:t>Підкарпатської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9C1EE26-5C0B-054D-8984-2294DCA6E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574"/>
            <a:ext cx="5164185" cy="43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6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6B1FD-8497-DF48-856C-14B01B54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Природа Іршавського району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1BC70-10CB-7242-9BA6-81067AFB2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939" y="1583159"/>
            <a:ext cx="4659924" cy="44518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Зачаро́вана</a:t>
            </a:r>
            <a:r>
              <a:rPr lang="ru-RU" sz="2800" dirty="0" smtClean="0"/>
              <a:t> </a:t>
            </a:r>
            <a:r>
              <a:rPr lang="ru-RU" sz="2800" dirty="0" err="1"/>
              <a:t>Доли́на</a:t>
            </a:r>
            <a:r>
              <a:rPr lang="ru-RU" sz="2800" dirty="0"/>
              <a:t> — </a:t>
            </a:r>
            <a:r>
              <a:rPr lang="ru-RU" sz="2800" dirty="0" err="1"/>
              <a:t>геологічний</a:t>
            </a:r>
            <a:r>
              <a:rPr lang="ru-RU" sz="2800" dirty="0"/>
              <a:t> заказник </a:t>
            </a:r>
            <a:r>
              <a:rPr lang="ru-RU" sz="2800" dirty="0" err="1"/>
              <a:t>загальнодержавного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в </a:t>
            </a:r>
            <a:r>
              <a:rPr lang="ru-RU" sz="2800" dirty="0" err="1"/>
              <a:t>Україні</a:t>
            </a:r>
            <a:r>
              <a:rPr lang="ru-RU" sz="2800" dirty="0"/>
              <a:t>. </a:t>
            </a:r>
            <a:r>
              <a:rPr lang="ru-RU" sz="2800" dirty="0" err="1"/>
              <a:t>Розташований</a:t>
            </a:r>
            <a:r>
              <a:rPr lang="ru-RU" sz="2800" dirty="0"/>
              <a:t> у межах </a:t>
            </a:r>
            <a:r>
              <a:rPr lang="ru-RU" sz="2800" dirty="0" err="1"/>
              <a:t>Іршавського</a:t>
            </a:r>
            <a:r>
              <a:rPr lang="ru-RU" sz="2800" dirty="0"/>
              <a:t> району </a:t>
            </a:r>
            <a:r>
              <a:rPr lang="ru-RU" sz="2800" dirty="0" err="1"/>
              <a:t>Закарпатської</a:t>
            </a:r>
            <a:r>
              <a:rPr lang="ru-RU" sz="2800" dirty="0"/>
              <a:t> </a:t>
            </a:r>
            <a:r>
              <a:rPr lang="ru-RU" sz="2800" dirty="0" err="1"/>
              <a:t>області</a:t>
            </a:r>
            <a:r>
              <a:rPr lang="ru-RU" sz="2800" dirty="0"/>
              <a:t>, на </a:t>
            </a:r>
            <a:r>
              <a:rPr lang="ru-RU" sz="2800" dirty="0" err="1"/>
              <a:t>північ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села </a:t>
            </a:r>
            <a:r>
              <a:rPr lang="ru-RU" sz="2800" dirty="0" err="1"/>
              <a:t>Ільниця</a:t>
            </a:r>
            <a:r>
              <a:rPr lang="ru-RU" sz="2800" dirty="0"/>
              <a:t>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C3DFD2E-4A63-5F47-AB09-0980AC54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159"/>
            <a:ext cx="6787806" cy="42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5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30888-ED76-AD48-BAD9-4C106B4E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95" y="261257"/>
            <a:ext cx="6582003" cy="1591991"/>
          </a:xfrm>
        </p:spPr>
        <p:txBody>
          <a:bodyPr/>
          <a:lstStyle/>
          <a:p>
            <a:r>
              <a:rPr lang="ru-RU"/>
              <a:t>Смерековий камінь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D03A8B-E5B9-514D-9129-13BB91E02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6" y="1037492"/>
            <a:ext cx="6681484" cy="789750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	«</a:t>
            </a:r>
            <a:r>
              <a:rPr lang="ru-RU" sz="2800" dirty="0" err="1"/>
              <a:t>Зачаро́ваний</a:t>
            </a:r>
            <a:r>
              <a:rPr lang="ru-RU" sz="2800" dirty="0"/>
              <a:t> Край» — </a:t>
            </a:r>
            <a:r>
              <a:rPr lang="ru-RU" sz="2800" dirty="0" err="1"/>
              <a:t>національний</a:t>
            </a:r>
            <a:r>
              <a:rPr lang="ru-RU" sz="2800" dirty="0"/>
              <a:t> </a:t>
            </a:r>
            <a:r>
              <a:rPr lang="ru-RU" sz="2800" dirty="0" err="1"/>
              <a:t>природний</a:t>
            </a:r>
            <a:r>
              <a:rPr lang="ru-RU" sz="2800" dirty="0"/>
              <a:t> парк в </a:t>
            </a:r>
            <a:r>
              <a:rPr lang="ru-RU" sz="2800" dirty="0" err="1"/>
              <a:t>Україні</a:t>
            </a:r>
            <a:r>
              <a:rPr lang="ru-RU" sz="2800" dirty="0"/>
              <a:t>. </a:t>
            </a:r>
            <a:r>
              <a:rPr lang="ru-RU" sz="2800" dirty="0" err="1"/>
              <a:t>Розташований</a:t>
            </a:r>
            <a:r>
              <a:rPr lang="ru-RU" sz="2800" dirty="0"/>
              <a:t> на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Іршавського</a:t>
            </a:r>
            <a:r>
              <a:rPr lang="ru-RU" sz="2800" dirty="0"/>
              <a:t> району </a:t>
            </a:r>
            <a:r>
              <a:rPr lang="ru-RU" sz="2800" dirty="0" err="1"/>
              <a:t>Закарпатської</a:t>
            </a:r>
            <a:r>
              <a:rPr lang="ru-RU" sz="2800" dirty="0"/>
              <a:t> </a:t>
            </a:r>
            <a:r>
              <a:rPr lang="ru-RU" sz="2800" dirty="0" err="1"/>
              <a:t>області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r>
              <a:rPr lang="ru-RU" sz="2800" dirty="0" smtClean="0"/>
              <a:t>	З </a:t>
            </a:r>
            <a:r>
              <a:rPr lang="ru-RU" sz="2800" dirty="0"/>
              <a:t>13 </a:t>
            </a:r>
            <a:r>
              <a:rPr lang="ru-RU" sz="2800" dirty="0" err="1"/>
              <a:t>липня</a:t>
            </a:r>
            <a:r>
              <a:rPr lang="ru-RU" sz="2800" dirty="0"/>
              <a:t> 2017 року </a:t>
            </a:r>
            <a:r>
              <a:rPr lang="ru-RU" sz="2800" dirty="0" err="1"/>
              <a:t>ділянки</a:t>
            </a:r>
            <a:r>
              <a:rPr lang="ru-RU" sz="2800" dirty="0"/>
              <a:t> НПП «</a:t>
            </a:r>
            <a:r>
              <a:rPr lang="ru-RU" sz="2800" dirty="0" err="1"/>
              <a:t>Зачарований</a:t>
            </a:r>
            <a:r>
              <a:rPr lang="ru-RU" sz="2800" dirty="0"/>
              <a:t> край» «</a:t>
            </a:r>
            <a:r>
              <a:rPr lang="ru-RU" sz="2800" dirty="0" err="1"/>
              <a:t>Іршавка</a:t>
            </a:r>
            <a:r>
              <a:rPr lang="ru-RU" sz="2800" dirty="0"/>
              <a:t>» (93,97 га) та «Великий </a:t>
            </a:r>
            <a:r>
              <a:rPr lang="ru-RU" sz="2800" dirty="0" err="1"/>
              <a:t>Діл</a:t>
            </a:r>
            <a:r>
              <a:rPr lang="ru-RU" sz="2800" dirty="0"/>
              <a:t>» (1164,16 га) </a:t>
            </a:r>
            <a:r>
              <a:rPr lang="ru-RU" sz="2800" dirty="0" err="1"/>
              <a:t>входять</a:t>
            </a:r>
            <a:r>
              <a:rPr lang="ru-RU" sz="2800" dirty="0"/>
              <a:t> у </a:t>
            </a:r>
            <a:r>
              <a:rPr lang="ru-RU" sz="2800" dirty="0" err="1"/>
              <a:t>світову</a:t>
            </a:r>
            <a:r>
              <a:rPr lang="ru-RU" sz="2800" dirty="0"/>
              <a:t> </a:t>
            </a:r>
            <a:r>
              <a:rPr lang="ru-RU" sz="2800" dirty="0" err="1"/>
              <a:t>спадщину</a:t>
            </a:r>
            <a:r>
              <a:rPr lang="ru-RU" sz="2800" dirty="0"/>
              <a:t> ЮНЕСКО як один з </a:t>
            </a:r>
            <a:r>
              <a:rPr lang="ru-RU" sz="2800" dirty="0" err="1"/>
              <a:t>масивів</a:t>
            </a:r>
            <a:r>
              <a:rPr lang="ru-RU" sz="2800" dirty="0"/>
              <a:t> </a:t>
            </a:r>
            <a:r>
              <a:rPr lang="ru-RU" sz="2800" dirty="0" err="1"/>
              <a:t>Букові</a:t>
            </a:r>
            <a:r>
              <a:rPr lang="ru-RU" sz="2800" dirty="0"/>
              <a:t> </a:t>
            </a:r>
            <a:r>
              <a:rPr lang="ru-RU" sz="2800" dirty="0" err="1"/>
              <a:t>праліси</a:t>
            </a:r>
            <a:r>
              <a:rPr lang="ru-RU" sz="2800" dirty="0"/>
              <a:t> Карпат та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регіонів</a:t>
            </a:r>
            <a:r>
              <a:rPr lang="ru-RU" sz="2800" dirty="0"/>
              <a:t> </a:t>
            </a:r>
            <a:r>
              <a:rPr lang="ru-RU" sz="2800" dirty="0" err="1"/>
              <a:t>Європи</a:t>
            </a:r>
            <a:r>
              <a:rPr lang="ru-RU" sz="2800" dirty="0" smtClean="0"/>
              <a:t>.</a:t>
            </a:r>
            <a:r>
              <a:rPr lang="ru-RU" sz="2800" dirty="0"/>
              <a:t>
</a:t>
            </a:r>
            <a:r>
              <a:rPr lang="ru-RU" dirty="0"/>
              <a:t>
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7FF2BF-DD08-8F40-90BF-06E6FE39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53012"/>
            <a:ext cx="4976446" cy="39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19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Мій рідний край – Іршава </vt:lpstr>
      <vt:lpstr>Заснування міста та його історичне минуле</vt:lpstr>
      <vt:lpstr>Культура  </vt:lpstr>
      <vt:lpstr> Теперішній час. Архітектура міста. Релігія</vt:lpstr>
      <vt:lpstr>Іршавський міст </vt:lpstr>
      <vt:lpstr>Природа Іршавського району</vt:lpstr>
      <vt:lpstr>Смерековий камінь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рідний край – Іршава </dc:title>
  <dc:creator>tygapopovych@gmail.com</dc:creator>
  <cp:lastModifiedBy>Пользователь Windows</cp:lastModifiedBy>
  <cp:revision>24</cp:revision>
  <dcterms:created xsi:type="dcterms:W3CDTF">2020-09-26T07:52:26Z</dcterms:created>
  <dcterms:modified xsi:type="dcterms:W3CDTF">2020-10-14T18:42:37Z</dcterms:modified>
</cp:coreProperties>
</file>