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E67E5-96FF-489F-849D-86E8F95FAC4F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38668-A240-4D84-9F0D-A087810FD6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943686a659c807ea1ec8b80f0ce5b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48301" cy="6858000"/>
          </a:xfrm>
          <a:prstGeom prst="rect">
            <a:avLst/>
          </a:prstGeom>
        </p:spPr>
      </p:pic>
      <p:pic>
        <p:nvPicPr>
          <p:cNvPr id="6" name="Рисунок 5" descr="gonchar.jpg"/>
          <p:cNvPicPr>
            <a:picLocks noChangeAspect="1"/>
          </p:cNvPicPr>
          <p:nvPr/>
        </p:nvPicPr>
        <p:blipFill>
          <a:blip r:embed="rId3" cstate="print">
            <a:biLevel thresh="50000"/>
          </a:blip>
          <a:srcRect l="4884" t="86500" r="6240" b="-2333"/>
          <a:stretch>
            <a:fillRect/>
          </a:stretch>
        </p:blipFill>
        <p:spPr>
          <a:xfrm>
            <a:off x="1066800" y="4953000"/>
            <a:ext cx="35814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5" name="Рисунок 4" descr="Олесь-Гончар-життєвий-та-творчий-шлях-2.jpg"/>
          <p:cNvPicPr>
            <a:picLocks noChangeAspect="1"/>
          </p:cNvPicPr>
          <p:nvPr/>
        </p:nvPicPr>
        <p:blipFill>
          <a:blip r:embed="rId4" cstate="print"/>
          <a:srcRect l="3774" t="5479" r="5660" b="16438"/>
          <a:stretch>
            <a:fillRect/>
          </a:stretch>
        </p:blipFill>
        <p:spPr>
          <a:xfrm>
            <a:off x="914400" y="111125"/>
            <a:ext cx="3810000" cy="4841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9" name="Рисунок 18" descr="1943686a659c807ea1ec8b80f0ce5be7.jpg"/>
          <p:cNvPicPr>
            <a:picLocks noChangeAspect="1"/>
          </p:cNvPicPr>
          <p:nvPr/>
        </p:nvPicPr>
        <p:blipFill>
          <a:blip r:embed="rId5" cstate="print"/>
          <a:srcRect r="51572"/>
          <a:stretch>
            <a:fillRect/>
          </a:stretch>
        </p:blipFill>
        <p:spPr>
          <a:xfrm flipH="1">
            <a:off x="7010400" y="0"/>
            <a:ext cx="21336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00200" y="6248400"/>
            <a:ext cx="6096000" cy="461665"/>
          </a:xfrm>
          <a:prstGeom prst="rect">
            <a:avLst/>
          </a:prstGeom>
          <a:solidFill>
            <a:srgbClr val="FFFF99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“</a:t>
            </a:r>
            <a:r>
              <a:rPr lang="uk-UA" sz="1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Доля нашої мови залежить і від того, як відгукнеться на рідне слово наша душа, як рідне слово бринітиме в цій душі, як воно житиме в ній.</a:t>
            </a:r>
            <a:r>
              <a:rPr lang="en-US" sz="1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”</a:t>
            </a:r>
            <a:endParaRPr lang="ru-RU" sz="1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914400"/>
            <a:ext cx="2895600" cy="2677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“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Мова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–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це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не просто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спос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б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сп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лкування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а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щось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б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льш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значуще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.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Мова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–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це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вс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глибинн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пласти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духовного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життя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народу,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його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сторична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пам'ять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найц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нн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ше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надбання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в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к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в,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мова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–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це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ще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й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музика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мелодика,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фарби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буття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сучасна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художня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нтелектуальна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en-US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мисленнєва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д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яльн</a:t>
            </a:r>
            <a:r>
              <a:rPr lang="en-US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</a:t>
            </a:r>
            <a:r>
              <a:rPr lang="ru-RU" sz="1400" i="1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сть</a:t>
            </a:r>
            <a:r>
              <a:rPr lang="ru-RU" sz="14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народу.</a:t>
            </a:r>
            <a:r>
              <a:rPr lang="en-US" sz="1200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’’</a:t>
            </a:r>
            <a:r>
              <a:rPr lang="ru-RU" sz="1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1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</a:br>
            <a:endParaRPr lang="ru-RU" sz="1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3733800"/>
            <a:ext cx="3048000" cy="233910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“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Запашна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співуча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гнучка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милозвучна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,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сповнена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музики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і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квіткових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пахощів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–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скількома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епітетами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супроводяться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визнання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української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мови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... Той,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хто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зневажливо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ставиться до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рідної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мови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, не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може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й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сам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викликати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поваги</a:t>
            </a:r>
            <a:r>
              <a:rPr lang="ru-RU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 до себе</a:t>
            </a:r>
            <a:r>
              <a:rPr lang="en-US" sz="1600" b="1" i="1" dirty="0" smtClean="0">
                <a:solidFill>
                  <a:schemeClr val="tx2">
                    <a:lumMod val="50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.”</a:t>
            </a:r>
            <a:endParaRPr lang="ru-RU" sz="1600" b="1" i="1" dirty="0">
              <a:solidFill>
                <a:schemeClr val="tx2">
                  <a:lumMod val="50000"/>
                </a:schemeClr>
              </a:solidFill>
              <a:latin typeface="Batang" pitchFamily="18" charset="-127"/>
              <a:ea typeface="Batang" pitchFamily="18" charset="-127"/>
              <a:cs typeface="Arabic Typesetting" pitchFamily="66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52400"/>
            <a:ext cx="350520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u="sng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Вислови</a:t>
            </a:r>
            <a:r>
              <a:rPr lang="ru-RU" b="1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Олеся  Гончара </a:t>
            </a:r>
            <a:r>
              <a:rPr lang="en-US" b="1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b="1" i="1" u="sng" spc="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b="1" i="1" u="sng" spc="3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</a:t>
            </a:r>
            <a:r>
              <a:rPr lang="uk-UA" b="1" i="1" u="sng" spc="3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їнську</a:t>
            </a:r>
            <a:r>
              <a:rPr lang="uk-UA" b="1" i="1" u="sng" spc="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мову</a:t>
            </a:r>
            <a:endParaRPr lang="ru-RU" b="1" i="1" u="sng" spc="3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157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User Windows</cp:lastModifiedBy>
  <cp:revision>18</cp:revision>
  <dcterms:created xsi:type="dcterms:W3CDTF">2019-11-24T08:39:53Z</dcterms:created>
  <dcterms:modified xsi:type="dcterms:W3CDTF">2019-11-27T21:06:46Z</dcterms:modified>
</cp:coreProperties>
</file>