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1" r:id="rId3"/>
    <p:sldId id="258" r:id="rId4"/>
    <p:sldId id="257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59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334B3A"/>
    <a:srgbClr val="3062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566" y="-2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22" y="1086575"/>
            <a:ext cx="8242678" cy="5345298"/>
          </a:xfrm>
          <a:prstGeom prst="wave">
            <a:avLst>
              <a:gd name="adj1" fmla="val 12284"/>
              <a:gd name="adj2" fmla="val -1087"/>
            </a:avLst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4624"/>
            <a:ext cx="8100392" cy="1470025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63500" dist="25400" dir="5400000" rotWithShape="0">
              <a:srgbClr val="000000">
                <a:alpha val="43137"/>
              </a:srgbClr>
            </a:outerShdw>
            <a:softEdge rad="444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uk-UA" sz="6500" dirty="0" smtClean="0">
                <a:ln>
                  <a:solidFill>
                    <a:srgbClr val="FFFF00"/>
                  </a:solidFill>
                </a:ln>
                <a:solidFill>
                  <a:srgbClr val="3062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Мій рідний край</a:t>
            </a:r>
            <a:endParaRPr lang="ru-RU" sz="6500" dirty="0">
              <a:ln>
                <a:solidFill>
                  <a:srgbClr val="FFFF00"/>
                </a:solidFill>
              </a:ln>
              <a:solidFill>
                <a:srgbClr val="3062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852936"/>
            <a:ext cx="7920880" cy="1270992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ln>
                  <a:solidFill>
                    <a:srgbClr val="0070C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Місто Овруч </a:t>
            </a:r>
          </a:p>
          <a:p>
            <a:pPr algn="ctr"/>
            <a:r>
              <a:rPr lang="uk-UA" sz="4000" b="1" dirty="0" smtClean="0">
                <a:ln>
                  <a:solidFill>
                    <a:srgbClr val="0070C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Житомирської області</a:t>
            </a:r>
            <a:endParaRPr lang="ru-RU" sz="4000" b="1" dirty="0">
              <a:ln>
                <a:solidFill>
                  <a:srgbClr val="0070C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36077" y="5445224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Підготував:</a:t>
            </a:r>
          </a:p>
          <a:p>
            <a:r>
              <a:rPr lang="uk-UA" sz="2000" b="1" dirty="0" smtClean="0"/>
              <a:t>студент групи МС – 11 – 20 </a:t>
            </a:r>
          </a:p>
          <a:p>
            <a:r>
              <a:rPr lang="uk-UA" sz="2000" b="1" dirty="0" smtClean="0"/>
              <a:t>Вознюк Олександр Ігорович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12306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8494" y="116632"/>
            <a:ext cx="5325505" cy="2866330"/>
          </a:xfrm>
        </p:spPr>
        <p:txBody>
          <a:bodyPr anchor="t">
            <a:noAutofit/>
          </a:bodyPr>
          <a:lstStyle/>
          <a:p>
            <a:pPr algn="just"/>
            <a:r>
              <a:rPr lang="uk-UA" sz="2000" dirty="0" smtClean="0">
                <a:solidFill>
                  <a:schemeClr val="tx1"/>
                </a:solidFill>
              </a:rPr>
              <a:t>   </a:t>
            </a:r>
            <a:r>
              <a:rPr lang="uk-UA" sz="2000" dirty="0" smtClean="0">
                <a:solidFill>
                  <a:schemeClr val="tx1"/>
                </a:solidFill>
              </a:rPr>
              <a:t>Народний </a:t>
            </a:r>
            <a:r>
              <a:rPr lang="uk-UA" sz="2000" dirty="0" smtClean="0">
                <a:solidFill>
                  <a:schemeClr val="tx1"/>
                </a:solidFill>
              </a:rPr>
              <a:t>художник </a:t>
            </a:r>
            <a:r>
              <a:rPr lang="uk-UA" sz="2000" dirty="0">
                <a:solidFill>
                  <a:schemeClr val="tx1"/>
                </a:solidFill>
              </a:rPr>
              <a:t>Микола </a:t>
            </a:r>
            <a:r>
              <a:rPr lang="uk-UA" sz="2000" dirty="0" smtClean="0">
                <a:solidFill>
                  <a:schemeClr val="tx1"/>
                </a:solidFill>
              </a:rPr>
              <a:t>Климович, який народився </a:t>
            </a:r>
            <a:r>
              <a:rPr lang="uk-UA" sz="2000" dirty="0" smtClean="0">
                <a:solidFill>
                  <a:schemeClr val="tx1"/>
                </a:solidFill>
              </a:rPr>
              <a:t> </a:t>
            </a:r>
            <a:r>
              <a:rPr lang="uk-UA" sz="2000" dirty="0" smtClean="0">
                <a:solidFill>
                  <a:schemeClr val="tx1"/>
                </a:solidFill>
              </a:rPr>
              <a:t>1953 </a:t>
            </a:r>
            <a:r>
              <a:rPr lang="uk-UA" sz="2000" dirty="0" smtClean="0">
                <a:solidFill>
                  <a:schemeClr val="tx1"/>
                </a:solidFill>
              </a:rPr>
              <a:t>р. </a:t>
            </a:r>
            <a:r>
              <a:rPr lang="uk-UA" sz="2000" dirty="0" smtClean="0">
                <a:solidFill>
                  <a:schemeClr val="tx1"/>
                </a:solidFill>
              </a:rPr>
              <a:t>на Овруччині, </a:t>
            </a:r>
            <a:r>
              <a:rPr lang="uk-UA" sz="2000" dirty="0">
                <a:solidFill>
                  <a:schemeClr val="tx1"/>
                </a:solidFill>
              </a:rPr>
              <a:t>створює 3</a:t>
            </a:r>
            <a:r>
              <a:rPr lang="en-US" sz="2000" dirty="0">
                <a:solidFill>
                  <a:schemeClr val="tx1"/>
                </a:solidFill>
              </a:rPr>
              <a:t>D </a:t>
            </a:r>
            <a:r>
              <a:rPr lang="uk-UA" sz="2000" dirty="0">
                <a:solidFill>
                  <a:schemeClr val="tx1"/>
                </a:solidFill>
              </a:rPr>
              <a:t>картини з соломки. В авторській техніці митець відображає сюжети з Біблії та літописів часів Київської Русі. </a:t>
            </a:r>
            <a:r>
              <a:rPr lang="ru-RU" sz="2000" dirty="0" smtClean="0">
                <a:solidFill>
                  <a:schemeClr val="tx1"/>
                </a:solidFill>
              </a:rPr>
              <a:t>Своє вміння Микола </a:t>
            </a:r>
            <a:r>
              <a:rPr lang="ru-RU" sz="2000" dirty="0">
                <a:solidFill>
                  <a:schemeClr val="tx1"/>
                </a:solidFill>
              </a:rPr>
              <a:t>Климовича </a:t>
            </a:r>
            <a:r>
              <a:rPr lang="ru-RU" sz="2000" dirty="0" smtClean="0">
                <a:solidFill>
                  <a:schemeClr val="tx1"/>
                </a:solidFill>
              </a:rPr>
              <a:t>передає </a:t>
            </a:r>
            <a:r>
              <a:rPr lang="ru-RU" sz="2000" dirty="0">
                <a:solidFill>
                  <a:schemeClr val="tx1"/>
                </a:solidFill>
              </a:rPr>
              <a:t>у</a:t>
            </a:r>
            <a:r>
              <a:rPr lang="ru-RU" sz="2000" dirty="0" smtClean="0">
                <a:solidFill>
                  <a:schemeClr val="tx1"/>
                </a:solidFill>
              </a:rPr>
              <a:t>чням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smtClean="0">
                <a:solidFill>
                  <a:schemeClr val="tx1"/>
                </a:solidFill>
              </a:rPr>
              <a:t>Їх роботи </a:t>
            </a:r>
            <a:r>
              <a:rPr lang="ru-RU" sz="2000" dirty="0">
                <a:solidFill>
                  <a:schemeClr val="tx1"/>
                </a:solidFill>
              </a:rPr>
              <a:t>уже </a:t>
            </a:r>
            <a:r>
              <a:rPr lang="ru-RU" sz="2000" dirty="0" smtClean="0">
                <a:solidFill>
                  <a:schemeClr val="tx1"/>
                </a:solidFill>
              </a:rPr>
              <a:t>побували </a:t>
            </a:r>
            <a:r>
              <a:rPr lang="ru-RU" sz="2000" dirty="0">
                <a:solidFill>
                  <a:schemeClr val="tx1"/>
                </a:solidFill>
              </a:rPr>
              <a:t>на </a:t>
            </a:r>
            <a:r>
              <a:rPr lang="ru-RU" sz="2000" dirty="0" smtClean="0">
                <a:solidFill>
                  <a:schemeClr val="tx1"/>
                </a:solidFill>
              </a:rPr>
              <a:t>виставках </a:t>
            </a:r>
            <a:r>
              <a:rPr lang="ru-RU" sz="2000" dirty="0">
                <a:solidFill>
                  <a:schemeClr val="tx1"/>
                </a:solidFill>
              </a:rPr>
              <a:t>в </a:t>
            </a:r>
            <a:r>
              <a:rPr lang="ru-RU" sz="2000" dirty="0" smtClean="0">
                <a:solidFill>
                  <a:schemeClr val="tx1"/>
                </a:solidFill>
              </a:rPr>
              <a:t>Україні </a:t>
            </a:r>
            <a:r>
              <a:rPr lang="ru-RU" sz="2000" dirty="0">
                <a:solidFill>
                  <a:schemeClr val="tx1"/>
                </a:solidFill>
              </a:rPr>
              <a:t>та за кордоном. </a:t>
            </a:r>
            <a:r>
              <a:rPr lang="ru-RU" sz="2000" dirty="0" smtClean="0">
                <a:solidFill>
                  <a:schemeClr val="tx1"/>
                </a:solidFill>
              </a:rPr>
              <a:t>Нещодавно майстер відкрив </a:t>
            </a:r>
            <a:r>
              <a:rPr lang="ru-RU" sz="2000" dirty="0">
                <a:solidFill>
                  <a:schemeClr val="tx1"/>
                </a:solidFill>
              </a:rPr>
              <a:t>музей 3D картин </a:t>
            </a:r>
            <a:r>
              <a:rPr lang="uk-UA" sz="2000" dirty="0">
                <a:solidFill>
                  <a:schemeClr val="tx1"/>
                </a:solidFill>
              </a:rPr>
              <a:t>і</a:t>
            </a:r>
            <a:r>
              <a:rPr lang="ru-RU" sz="2000" dirty="0" smtClean="0">
                <a:solidFill>
                  <a:schemeClr val="tx1"/>
                </a:solidFill>
              </a:rPr>
              <a:t>з </a:t>
            </a:r>
            <a:r>
              <a:rPr lang="ru-RU" sz="2000" dirty="0">
                <a:solidFill>
                  <a:schemeClr val="tx1"/>
                </a:solidFill>
              </a:rPr>
              <a:t>соломки </a:t>
            </a:r>
            <a:r>
              <a:rPr lang="ru-RU" sz="2000" dirty="0" smtClean="0">
                <a:solidFill>
                  <a:schemeClr val="tx1"/>
                </a:solidFill>
              </a:rPr>
              <a:t>в  </a:t>
            </a:r>
            <a:r>
              <a:rPr lang="ru-RU" sz="2000" dirty="0" smtClean="0">
                <a:solidFill>
                  <a:schemeClr val="tx1"/>
                </a:solidFill>
              </a:rPr>
              <a:t>Овручі.  </a:t>
            </a:r>
            <a:endParaRPr lang="uk-UA" sz="20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164" y="3119825"/>
            <a:ext cx="3254852" cy="37087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8" y="3119825"/>
            <a:ext cx="3054059" cy="3717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4" y="3119825"/>
            <a:ext cx="2812004" cy="36916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" y="260648"/>
            <a:ext cx="3764154" cy="263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7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3256"/>
            <a:ext cx="5625872" cy="59743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>
                  <a:solidFill>
                    <a:srgbClr val="FFFF00"/>
                  </a:solidFill>
                </a:ln>
              </a:rPr>
              <a:t>Моє мальовниче місто…</a:t>
            </a:r>
            <a:endParaRPr lang="uk-UA" b="1" dirty="0">
              <a:ln>
                <a:solidFill>
                  <a:srgbClr val="FFFF00"/>
                </a:solidFill>
              </a:ln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9" y="573552"/>
            <a:ext cx="1980274" cy="2640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2"/>
          <a:stretch/>
        </p:blipFill>
        <p:spPr>
          <a:xfrm>
            <a:off x="-1" y="1844380"/>
            <a:ext cx="2633137" cy="1610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725143"/>
            <a:ext cx="2834469" cy="2125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6" r="16855"/>
          <a:stretch/>
        </p:blipFill>
        <p:spPr>
          <a:xfrm>
            <a:off x="5382807" y="4242466"/>
            <a:ext cx="1959460" cy="2615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9" y="3140968"/>
            <a:ext cx="1979712" cy="2639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56" y="11557"/>
            <a:ext cx="2650277" cy="1867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7"/>
          <a:stretch/>
        </p:blipFill>
        <p:spPr>
          <a:xfrm>
            <a:off x="-5236" y="3428999"/>
            <a:ext cx="2633137" cy="1753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6" r="18012"/>
          <a:stretch/>
        </p:blipFill>
        <p:spPr>
          <a:xfrm>
            <a:off x="5395719" y="1817558"/>
            <a:ext cx="1933636" cy="2529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2633135" y="836712"/>
            <a:ext cx="2719393" cy="3539430"/>
          </a:xfrm>
          <a:prstGeom prst="rect">
            <a:avLst/>
          </a:prstGeom>
          <a:solidFill>
            <a:srgbClr val="CCE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600" b="1" dirty="0" smtClean="0"/>
              <a:t>1.Пам'ятник літаку  СУ-1 7.</a:t>
            </a:r>
          </a:p>
          <a:p>
            <a:r>
              <a:rPr lang="uk-UA" sz="1600" b="1" dirty="0" smtClean="0"/>
              <a:t>2.«Голубе» озеро.</a:t>
            </a:r>
          </a:p>
          <a:p>
            <a:r>
              <a:rPr lang="uk-UA" sz="1600" b="1" dirty="0" smtClean="0"/>
              <a:t>3.Фонтан в центральному парку.</a:t>
            </a:r>
          </a:p>
          <a:p>
            <a:r>
              <a:rPr lang="uk-UA" sz="1600" b="1" dirty="0" smtClean="0"/>
              <a:t>4.Безкраї </a:t>
            </a:r>
            <a:r>
              <a:rPr lang="uk-UA" sz="1600" b="1" dirty="0"/>
              <a:t>Овруцькі поля</a:t>
            </a:r>
            <a:r>
              <a:rPr lang="uk-UA" sz="1600" b="1" dirty="0" smtClean="0"/>
              <a:t>.</a:t>
            </a:r>
          </a:p>
          <a:p>
            <a:r>
              <a:rPr lang="uk-UA" sz="1600" b="1" dirty="0" smtClean="0"/>
              <a:t>5.Фотосесія овручан</a:t>
            </a:r>
            <a:endParaRPr lang="uk-UA" sz="1600" b="1" dirty="0"/>
          </a:p>
          <a:p>
            <a:r>
              <a:rPr lang="uk-UA" sz="1600" b="1" dirty="0" smtClean="0"/>
              <a:t>6.Пам'ятник Володимиру Великому.</a:t>
            </a:r>
          </a:p>
          <a:p>
            <a:r>
              <a:rPr lang="uk-UA" sz="1600" b="1" dirty="0" smtClean="0"/>
              <a:t>7.Пам'ятник Т.Г.Шевченку.</a:t>
            </a:r>
          </a:p>
          <a:p>
            <a:r>
              <a:rPr lang="uk-UA" sz="1600" b="1" dirty="0" smtClean="0"/>
              <a:t>8</a:t>
            </a:r>
            <a:r>
              <a:rPr lang="uk-UA" sz="1600" b="1" dirty="0"/>
              <a:t>. </a:t>
            </a:r>
            <a:r>
              <a:rPr lang="uk-UA" sz="1600" b="1" dirty="0" smtClean="0"/>
              <a:t>Пам'ятник </a:t>
            </a:r>
            <a:r>
              <a:rPr lang="uk-UA" sz="1600" b="1" dirty="0"/>
              <a:t>загиблим учасникам ліквідації пожежі на Чорнобильській АЕС.</a:t>
            </a:r>
            <a:endParaRPr lang="uk-UA" sz="1600" b="1" dirty="0" smtClean="0"/>
          </a:p>
          <a:p>
            <a:r>
              <a:rPr lang="uk-UA" sz="1600" b="1" dirty="0" smtClean="0"/>
              <a:t>9.Річка Норинь. </a:t>
            </a:r>
            <a:endParaRPr lang="uk-UA" sz="1600" b="1" dirty="0"/>
          </a:p>
        </p:txBody>
      </p:sp>
      <p:pic>
        <p:nvPicPr>
          <p:cNvPr id="3074" name="Picture 2" descr="G:\ОВРУЧ Саші\Рисунок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5078"/>
            <a:ext cx="2621221" cy="1965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061955" y="236158"/>
            <a:ext cx="288032" cy="3125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1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61955" y="2060848"/>
            <a:ext cx="288032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2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56837" y="3618202"/>
            <a:ext cx="298267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3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23728" y="5428028"/>
            <a:ext cx="288032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4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60032" y="4883573"/>
            <a:ext cx="360040" cy="2993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5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76256" y="4346661"/>
            <a:ext cx="288033" cy="3784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6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748464" y="3284984"/>
            <a:ext cx="288032" cy="4772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7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76256" y="2060848"/>
            <a:ext cx="288032" cy="4772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8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663590" y="706748"/>
            <a:ext cx="288032" cy="4772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9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63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274638"/>
            <a:ext cx="2921528" cy="1714202"/>
          </a:xfrm>
        </p:spPr>
        <p:txBody>
          <a:bodyPr anchor="t"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Авторська поезія про рідне місто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3"/>
          <a:stretch/>
        </p:blipFill>
        <p:spPr>
          <a:xfrm>
            <a:off x="41409" y="116632"/>
            <a:ext cx="5970751" cy="6741369"/>
          </a:xfrm>
        </p:spPr>
      </p:pic>
    </p:spTree>
    <p:extLst>
      <p:ext uri="{BB962C8B-B14F-4D97-AF65-F5344CB8AC3E}">
        <p14:creationId xmlns:p14="http://schemas.microsoft.com/office/powerpoint/2010/main" val="208077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6" r="12404" b="756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98884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Дякую за увагу!</a:t>
            </a:r>
            <a:endParaRPr lang="uk-UA" sz="6000" b="1" dirty="0">
              <a:ln>
                <a:solidFill>
                  <a:srgbClr val="FFFF0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00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4624"/>
            <a:ext cx="8532440" cy="1368152"/>
          </a:xfrm>
        </p:spPr>
        <p:txBody>
          <a:bodyPr>
            <a:noAutofit/>
          </a:bodyPr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       </a:t>
            </a:r>
            <a:r>
              <a:rPr lang="uk-UA" sz="2400" dirty="0" smtClean="0">
                <a:solidFill>
                  <a:schemeClr val="tx1"/>
                </a:solidFill>
              </a:rPr>
              <a:t>Місто розташоване на лівому березі річки Норинь на півночі Житомирської області,</a:t>
            </a:r>
            <a:r>
              <a:rPr lang="ru-RU" sz="2400" dirty="0" smtClean="0">
                <a:solidFill>
                  <a:schemeClr val="tx1"/>
                </a:solidFill>
              </a:rPr>
              <a:t> частина Коростенського району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в Житомирському Поліссі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Населення </a:t>
            </a:r>
            <a:r>
              <a:rPr lang="ru-RU" sz="2400" dirty="0">
                <a:solidFill>
                  <a:schemeClr val="tx1"/>
                </a:solidFill>
              </a:rPr>
              <a:t>— 15795 о</a:t>
            </a:r>
            <a:r>
              <a:rPr lang="ru-RU" sz="2400" dirty="0" smtClean="0">
                <a:solidFill>
                  <a:schemeClr val="tx1"/>
                </a:solidFill>
              </a:rPr>
              <a:t>сіб </a:t>
            </a:r>
            <a:r>
              <a:rPr lang="ru-RU" sz="2400" dirty="0">
                <a:solidFill>
                  <a:schemeClr val="tx1"/>
                </a:solidFill>
              </a:rPr>
              <a:t>(2018).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04796"/>
            <a:ext cx="7879804" cy="5253203"/>
          </a:xfrm>
        </p:spPr>
      </p:pic>
      <p:sp>
        <p:nvSpPr>
          <p:cNvPr id="5" name="Выноска со стрелкой вниз 4"/>
          <p:cNvSpPr/>
          <p:nvPr/>
        </p:nvSpPr>
        <p:spPr>
          <a:xfrm>
            <a:off x="3553091" y="2441476"/>
            <a:ext cx="1368152" cy="702160"/>
          </a:xfrm>
          <a:prstGeom prst="downArrowCallout">
            <a:avLst>
              <a:gd name="adj1" fmla="val 9460"/>
              <a:gd name="adj2" fmla="val 16120"/>
              <a:gd name="adj3" fmla="val 25000"/>
              <a:gd name="adj4" fmla="val 32787"/>
            </a:avLst>
          </a:prstGeom>
          <a:noFill/>
          <a:ln>
            <a:solidFill>
              <a:srgbClr val="334B3A"/>
            </a:solidFill>
          </a:ln>
          <a:effectLst>
            <a:glow rad="25400">
              <a:srgbClr val="0070C0">
                <a:alpha val="53000"/>
              </a:srgb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Місто ОВРУЧ</a:t>
            </a:r>
            <a:endParaRPr lang="uk-UA" sz="14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205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064896" cy="1570186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 smtClean="0">
                <a:ln>
                  <a:solidFill>
                    <a:schemeClr val="tx1"/>
                  </a:solidFill>
                </a:ln>
                <a:solidFill>
                  <a:srgbClr val="334B3A"/>
                </a:solidFill>
              </a:rPr>
              <a:t>Символи</a:t>
            </a:r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334B3A"/>
                </a:solidFill>
              </a:rPr>
              <a:t> </a:t>
            </a:r>
            <a:r>
              <a:rPr lang="uk-UA" sz="6000" b="1" dirty="0" smtClean="0">
                <a:ln>
                  <a:solidFill>
                    <a:schemeClr val="tx1"/>
                  </a:solidFill>
                </a:ln>
                <a:solidFill>
                  <a:srgbClr val="334B3A"/>
                </a:solidFill>
              </a:rPr>
              <a:t>міста</a:t>
            </a:r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334B3A"/>
                </a:solidFill>
              </a:rPr>
              <a:t>:</a:t>
            </a:r>
            <a:r>
              <a:rPr lang="ru-RU" sz="6000" b="1" dirty="0">
                <a:ln>
                  <a:solidFill>
                    <a:schemeClr val="tx1"/>
                  </a:solidFill>
                </a:ln>
                <a:solidFill>
                  <a:srgbClr val="334B3A"/>
                </a:solidFill>
              </a:rPr>
              <a:t/>
            </a:r>
            <a:br>
              <a:rPr lang="ru-RU" sz="6000" b="1" dirty="0">
                <a:ln>
                  <a:solidFill>
                    <a:schemeClr val="tx1"/>
                  </a:solidFill>
                </a:ln>
                <a:solidFill>
                  <a:srgbClr val="334B3A"/>
                </a:solidFill>
              </a:rPr>
            </a:b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334B3A"/>
                </a:solidFill>
              </a:rPr>
              <a:t>Герб   та   прапор   Овруча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rgbClr val="334B3A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40"/>
            <a:ext cx="4286250" cy="4286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88840"/>
            <a:ext cx="3528392" cy="418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0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3"/>
          <a:stretch/>
        </p:blipFill>
        <p:spPr>
          <a:xfrm>
            <a:off x="1000664" y="0"/>
            <a:ext cx="814333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325734" y="116632"/>
            <a:ext cx="468642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Гімн міста Овруч</a:t>
            </a:r>
            <a:endParaRPr lang="ru-RU" sz="3200" b="1" i="1" dirty="0" smtClean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Овруч</a:t>
            </a:r>
            <a:r>
              <a:rPr lang="ru-RU" sz="2400" b="1" i="1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моє</a:t>
            </a:r>
            <a:r>
              <a:rPr lang="ru-RU" sz="2400" b="1" i="1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місто</a:t>
            </a:r>
            <a:r>
              <a:rPr lang="ru-RU" sz="2400" b="1" i="1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святе</a:t>
            </a:r>
            <a:r>
              <a:rPr lang="ru-RU" sz="2400" b="1" i="1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2400" i="1" dirty="0"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i="1" dirty="0"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i="1" dirty="0" smtClean="0">
                <a:ln>
                  <a:solidFill>
                    <a:schemeClr val="tx1"/>
                  </a:solidFill>
                </a:ln>
                <a:effectLst/>
              </a:rPr>
              <a:t>Слова </a:t>
            </a:r>
            <a:r>
              <a:rPr lang="ru-RU" sz="1400" i="1" dirty="0">
                <a:ln>
                  <a:solidFill>
                    <a:schemeClr val="tx1"/>
                  </a:solidFill>
                </a:ln>
                <a:effectLst/>
              </a:rPr>
              <a:t>П. </a:t>
            </a:r>
            <a:r>
              <a:rPr lang="ru-RU" sz="1400" i="1" dirty="0" err="1">
                <a:ln>
                  <a:solidFill>
                    <a:schemeClr val="tx1"/>
                  </a:solidFill>
                </a:ln>
                <a:effectLst/>
              </a:rPr>
              <a:t>Хобти</a:t>
            </a:r>
            <a:endParaRPr lang="ru-RU" sz="1400" i="1" dirty="0">
              <a:ln>
                <a:solidFill>
                  <a:schemeClr val="tx1"/>
                </a:solidFill>
              </a:ln>
              <a:effectLst/>
            </a:endParaRPr>
          </a:p>
          <a:p>
            <a:pPr algn="ctr"/>
            <a:r>
              <a:rPr lang="ru-RU" sz="1400" i="1" dirty="0" err="1">
                <a:ln>
                  <a:solidFill>
                    <a:schemeClr val="tx1"/>
                  </a:solidFill>
                </a:ln>
                <a:effectLst/>
              </a:rPr>
              <a:t>Музика</a:t>
            </a:r>
            <a:r>
              <a:rPr lang="ru-RU" sz="1400" i="1" dirty="0">
                <a:ln>
                  <a:solidFill>
                    <a:schemeClr val="tx1"/>
                  </a:solidFill>
                </a:ln>
                <a:effectLst/>
              </a:rPr>
              <a:t> М. </a:t>
            </a:r>
            <a:r>
              <a:rPr lang="ru-RU" sz="1400" i="1" dirty="0" err="1">
                <a:ln>
                  <a:solidFill>
                    <a:schemeClr val="tx1"/>
                  </a:solidFill>
                </a:ln>
                <a:effectLst/>
              </a:rPr>
              <a:t>Мельниченка</a:t>
            </a:r>
            <a:r>
              <a:rPr lang="ru-RU" sz="1400" i="1" dirty="0">
                <a:ln>
                  <a:solidFill>
                    <a:schemeClr val="tx1"/>
                  </a:solidFill>
                </a:ln>
                <a:effectLst/>
              </a:rPr>
              <a:t> </a:t>
            </a:r>
            <a:endParaRPr lang="ru-RU" sz="1400" i="1" dirty="0" smtClean="0">
              <a:ln>
                <a:solidFill>
                  <a:schemeClr val="tx1"/>
                </a:solidFill>
              </a:ln>
              <a:effectLst/>
            </a:endParaRPr>
          </a:p>
          <a:p>
            <a:pPr algn="ctr"/>
            <a:r>
              <a:rPr lang="ru-RU" sz="1400" i="1" dirty="0" smtClean="0">
                <a:ln>
                  <a:solidFill>
                    <a:schemeClr val="tx1"/>
                  </a:solidFill>
                </a:ln>
                <a:effectLst/>
              </a:rPr>
              <a:t>       </a:t>
            </a:r>
            <a:endParaRPr lang="ru-RU" sz="1400" i="1" dirty="0">
              <a:ln>
                <a:solidFill>
                  <a:schemeClr val="tx1"/>
                </a:solidFill>
              </a:ln>
              <a:effectLst/>
            </a:endParaRPr>
          </a:p>
          <a:p>
            <a:r>
              <a:rPr lang="ru-RU" sz="2000" i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Крізь</a:t>
            </a:r>
            <a:r>
              <a:rPr lang="ru-RU" sz="2000" i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тумани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віків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крізь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сивину</a:t>
            </a:r>
            <a:endParaRPr lang="ru-RU" sz="2000" i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i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тебе, Овруч </a:t>
            </a:r>
            <a:r>
              <a:rPr lang="ru-RU" sz="2000" i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мій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 </a:t>
            </a:r>
            <a:r>
              <a:rPr lang="ru-RU" sz="2000" i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давнини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пізнаю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i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зберіг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i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собі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древлян </a:t>
            </a:r>
            <a:r>
              <a:rPr lang="ru-RU" sz="2000" i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заповіт</a:t>
            </a:r>
            <a:endParaRPr lang="ru-RU" sz="2000" i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i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</a:t>
            </a:r>
            <a:r>
              <a:rPr lang="ru-RU" sz="2000" i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стоїш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i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землі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більши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тисячі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2000" i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i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Приспів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2000" i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Овруч - </a:t>
            </a:r>
            <a:r>
              <a:rPr lang="ru-RU" sz="2000" i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моє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місто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святе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sz="2000" i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Овруч - </a:t>
            </a:r>
            <a:r>
              <a:rPr lang="ru-RU" sz="2000" i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майбуття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золоте.</a:t>
            </a:r>
          </a:p>
          <a:p>
            <a:r>
              <a:rPr lang="ru-RU" sz="2000" i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</a:t>
            </a:r>
            <a:r>
              <a:rPr lang="ru-RU" sz="2000" i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вклоняюсь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тобі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 молюсь за тебе,</a:t>
            </a:r>
          </a:p>
          <a:p>
            <a:r>
              <a:rPr lang="ru-RU" sz="2000" i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Овруч - </a:t>
            </a:r>
            <a:r>
              <a:rPr lang="ru-RU" sz="2000" i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моє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місто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святе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2000" i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i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Хоч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цвіли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куполи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пекельних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заграв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sz="2000" i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 </a:t>
            </a:r>
            <a:r>
              <a:rPr lang="ru-RU" sz="2000" i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ігом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лихим на </a:t>
            </a:r>
            <a:r>
              <a:rPr lang="ru-RU" sz="2000" i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коліна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став,</a:t>
            </a:r>
          </a:p>
          <a:p>
            <a:r>
              <a:rPr lang="ru-RU" sz="2000" i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sz="2000" i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піднявся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000" i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руїн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ординських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копит</a:t>
            </a:r>
          </a:p>
          <a:p>
            <a:r>
              <a:rPr lang="ru-RU" sz="2000" i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</a:t>
            </a:r>
            <a:r>
              <a:rPr lang="ru-RU" sz="2000" i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стоїш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i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землі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тисячі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</a:t>
            </a:r>
            <a:r>
              <a:rPr lang="ru-RU" sz="2000" i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endParaRPr lang="ru-RU" sz="2000" i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976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5782" y="111555"/>
            <a:ext cx="5578218" cy="6552728"/>
          </a:xfrm>
        </p:spPr>
        <p:txBody>
          <a:bodyPr anchor="t">
            <a:no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</a:rPr>
              <a:t>	</a:t>
            </a:r>
            <a:r>
              <a:rPr lang="ru-RU" sz="2000" dirty="0" err="1" smtClean="0">
                <a:solidFill>
                  <a:schemeClr val="tx1"/>
                </a:solidFill>
              </a:rPr>
              <a:t>Вперше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Овруч згадується </a:t>
            </a:r>
            <a:r>
              <a:rPr lang="ru-RU" sz="2000" dirty="0">
                <a:solidFill>
                  <a:schemeClr val="tx1"/>
                </a:solidFill>
              </a:rPr>
              <a:t>в </a:t>
            </a:r>
            <a:r>
              <a:rPr lang="ru-RU" sz="2000" dirty="0" smtClean="0">
                <a:solidFill>
                  <a:schemeClr val="tx1"/>
                </a:solidFill>
              </a:rPr>
              <a:t>літописах </a:t>
            </a:r>
            <a:r>
              <a:rPr lang="ru-RU" sz="2000" dirty="0">
                <a:solidFill>
                  <a:schemeClr val="tx1"/>
                </a:solidFill>
              </a:rPr>
              <a:t>ще до хрещення Русі (у 946 році) під назвами Вручай, Вручий, Овручев. Коли саме був заснований центр древлянської землі невідомо, адже ця місцевість була </a:t>
            </a:r>
            <a:r>
              <a:rPr lang="ru-RU" sz="2000" dirty="0" smtClean="0">
                <a:solidFill>
                  <a:schemeClr val="tx1"/>
                </a:solidFill>
              </a:rPr>
              <a:t>заселена </a:t>
            </a:r>
            <a:r>
              <a:rPr lang="ru-RU" sz="2000" dirty="0">
                <a:solidFill>
                  <a:schemeClr val="tx1"/>
                </a:solidFill>
              </a:rPr>
              <a:t>ще в 5-4 тис. </a:t>
            </a:r>
            <a:r>
              <a:rPr lang="ru-RU" sz="2000" dirty="0" smtClean="0">
                <a:solidFill>
                  <a:schemeClr val="tx1"/>
                </a:solidFill>
              </a:rPr>
              <a:t>До н</a:t>
            </a:r>
            <a:r>
              <a:rPr lang="ru-RU" sz="2000" dirty="0">
                <a:solidFill>
                  <a:schemeClr val="tx1"/>
                </a:solidFill>
              </a:rPr>
              <a:t>. е.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/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Фото: «</a:t>
            </a:r>
            <a:r>
              <a:rPr lang="uk-UA" sz="1800" i="1" dirty="0" smtClean="0">
                <a:solidFill>
                  <a:schemeClr val="tx1"/>
                </a:solidFill>
              </a:rPr>
              <a:t>В'їзд</a:t>
            </a:r>
            <a:r>
              <a:rPr lang="ru-RU" sz="1800" i="1" dirty="0" smtClean="0">
                <a:solidFill>
                  <a:schemeClr val="tx1"/>
                </a:solidFill>
              </a:rPr>
              <a:t> у Вручий. 946 рік» картина художника О.В.Саца із </a:t>
            </a:r>
            <a:r>
              <a:rPr lang="uk-UA" sz="1800" i="1" dirty="0" smtClean="0">
                <a:solidFill>
                  <a:schemeClr val="tx1"/>
                </a:solidFill>
              </a:rPr>
              <a:t>зображенням</a:t>
            </a:r>
            <a:r>
              <a:rPr lang="ru-RU" sz="1800" i="1" dirty="0" smtClean="0">
                <a:solidFill>
                  <a:schemeClr val="tx1"/>
                </a:solidFill>
              </a:rPr>
              <a:t> стародавнього Овруча.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Князь </a:t>
            </a:r>
            <a:r>
              <a:rPr lang="ru-RU" sz="2000" dirty="0">
                <a:solidFill>
                  <a:schemeClr val="tx1"/>
                </a:solidFill>
              </a:rPr>
              <a:t>Святослав віддав землі древлян синові Олегові.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	В </a:t>
            </a:r>
            <a:r>
              <a:rPr lang="ru-RU" sz="2000" dirty="0" smtClean="0">
                <a:solidFill>
                  <a:schemeClr val="tx1"/>
                </a:solidFill>
              </a:rPr>
              <a:t>Іпатіївському літопису згадується </a:t>
            </a:r>
            <a:r>
              <a:rPr lang="ru-RU" sz="2000" dirty="0">
                <a:solidFill>
                  <a:schemeClr val="tx1"/>
                </a:solidFill>
              </a:rPr>
              <a:t>як </a:t>
            </a:r>
            <a:r>
              <a:rPr lang="ru-RU" sz="2000" dirty="0" smtClean="0">
                <a:solidFill>
                  <a:schemeClr val="tx1"/>
                </a:solidFill>
              </a:rPr>
              <a:t>місто</a:t>
            </a:r>
            <a:r>
              <a:rPr lang="ru-RU" sz="2000" dirty="0">
                <a:solidFill>
                  <a:schemeClr val="tx1"/>
                </a:solidFill>
              </a:rPr>
              <a:t>, де </a:t>
            </a:r>
            <a:r>
              <a:rPr lang="ru-RU" sz="2000" dirty="0" smtClean="0">
                <a:solidFill>
                  <a:schemeClr val="tx1"/>
                </a:solidFill>
              </a:rPr>
              <a:t>загинув </a:t>
            </a:r>
            <a:r>
              <a:rPr lang="ru-RU" sz="2000" dirty="0">
                <a:solidFill>
                  <a:schemeClr val="tx1"/>
                </a:solidFill>
              </a:rPr>
              <a:t>князь Олег в 977 </a:t>
            </a:r>
            <a:r>
              <a:rPr lang="ru-RU" sz="2000" dirty="0" smtClean="0">
                <a:solidFill>
                  <a:schemeClr val="tx1"/>
                </a:solidFill>
              </a:rPr>
              <a:t>році. Під </a:t>
            </a:r>
            <a:r>
              <a:rPr lang="ru-RU" sz="2000" dirty="0">
                <a:solidFill>
                  <a:schemeClr val="tx1"/>
                </a:solidFill>
              </a:rPr>
              <a:t>час </a:t>
            </a:r>
            <a:r>
              <a:rPr lang="ru-RU" sz="2000" dirty="0" smtClean="0">
                <a:solidFill>
                  <a:schemeClr val="tx1"/>
                </a:solidFill>
              </a:rPr>
              <a:t>відступу війська </a:t>
            </a:r>
            <a:r>
              <a:rPr lang="ru-RU" sz="2000" dirty="0">
                <a:solidFill>
                  <a:schemeClr val="tx1"/>
                </a:solidFill>
              </a:rPr>
              <a:t>до Овруча князь Олег </a:t>
            </a:r>
            <a:r>
              <a:rPr lang="ru-RU" sz="2000" dirty="0" smtClean="0">
                <a:solidFill>
                  <a:schemeClr val="tx1"/>
                </a:solidFill>
              </a:rPr>
              <a:t>утопився </a:t>
            </a:r>
            <a:r>
              <a:rPr lang="ru-RU" sz="2000" dirty="0">
                <a:solidFill>
                  <a:schemeClr val="tx1"/>
                </a:solidFill>
              </a:rPr>
              <a:t>в </a:t>
            </a:r>
            <a:r>
              <a:rPr lang="ru-RU" sz="2000" dirty="0" smtClean="0">
                <a:solidFill>
                  <a:schemeClr val="tx1"/>
                </a:solidFill>
              </a:rPr>
              <a:t>ріці</a:t>
            </a:r>
            <a:r>
              <a:rPr lang="ru-RU" sz="2000" dirty="0">
                <a:solidFill>
                  <a:schemeClr val="tx1"/>
                </a:solidFill>
              </a:rPr>
              <a:t>, впавши з мосту. Князь Ярополк наказав </a:t>
            </a:r>
            <a:r>
              <a:rPr lang="ru-RU" sz="2000" dirty="0" smtClean="0">
                <a:solidFill>
                  <a:schemeClr val="tx1"/>
                </a:solidFill>
              </a:rPr>
              <a:t>поховати </a:t>
            </a:r>
            <a:r>
              <a:rPr lang="ru-RU" sz="2000" dirty="0">
                <a:solidFill>
                  <a:schemeClr val="tx1"/>
                </a:solidFill>
              </a:rPr>
              <a:t>князя </a:t>
            </a:r>
            <a:r>
              <a:rPr lang="ru-RU" sz="2000" dirty="0" smtClean="0">
                <a:solidFill>
                  <a:schemeClr val="tx1"/>
                </a:solidFill>
              </a:rPr>
              <a:t>біля місця загибелі </a:t>
            </a:r>
            <a:r>
              <a:rPr lang="ru-RU" sz="2000" dirty="0">
                <a:solidFill>
                  <a:schemeClr val="tx1"/>
                </a:solidFill>
              </a:rPr>
              <a:t>та </a:t>
            </a:r>
            <a:r>
              <a:rPr lang="ru-RU" sz="2000" dirty="0" smtClean="0">
                <a:solidFill>
                  <a:schemeClr val="tx1"/>
                </a:solidFill>
              </a:rPr>
              <a:t>насипати велику могилу.</a:t>
            </a:r>
            <a:r>
              <a:rPr lang="ru-RU" sz="1050" dirty="0" smtClean="0">
                <a:solidFill>
                  <a:schemeClr val="tx1"/>
                </a:solidFill>
              </a:rPr>
              <a:t/>
            </a:r>
            <a:br>
              <a:rPr lang="ru-RU" sz="1050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Фото: </a:t>
            </a:r>
            <a:r>
              <a:rPr lang="uk-UA" sz="1800" i="1" dirty="0" smtClean="0">
                <a:solidFill>
                  <a:schemeClr val="tx1"/>
                </a:solidFill>
              </a:rPr>
              <a:t>пам'ятний</a:t>
            </a:r>
            <a:r>
              <a:rPr lang="ru-RU" sz="1800" i="1" dirty="0" smtClean="0">
                <a:solidFill>
                  <a:schemeClr val="tx1"/>
                </a:solidFill>
              </a:rPr>
              <a:t> знак на місті поховання князя Олега в Овручі.</a:t>
            </a:r>
            <a:endParaRPr lang="ru-RU" sz="1800" i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64794"/>
            <a:ext cx="3484776" cy="307617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9" t="13568" r="13721" b="2169"/>
          <a:stretch/>
        </p:blipFill>
        <p:spPr>
          <a:xfrm>
            <a:off x="118657" y="3470163"/>
            <a:ext cx="3447125" cy="319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9"/>
          <a:stretch/>
        </p:blipFill>
        <p:spPr>
          <a:xfrm>
            <a:off x="-1" y="3284984"/>
            <a:ext cx="3935773" cy="356371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0151" y="17253"/>
            <a:ext cx="5184576" cy="4995923"/>
          </a:xfrm>
        </p:spPr>
        <p:txBody>
          <a:bodyPr anchor="t">
            <a:noAutofit/>
          </a:bodyPr>
          <a:lstStyle/>
          <a:p>
            <a:pPr algn="just"/>
            <a:r>
              <a:rPr lang="uk-UA" sz="2400" dirty="0" smtClean="0">
                <a:solidFill>
                  <a:schemeClr val="tx1"/>
                </a:solidFill>
              </a:rPr>
              <a:t>   </a:t>
            </a:r>
            <a:r>
              <a:rPr lang="uk-UA" sz="2000" dirty="0" smtClean="0">
                <a:solidFill>
                  <a:schemeClr val="tx1"/>
                </a:solidFill>
              </a:rPr>
              <a:t>Князь Володимир Великий </a:t>
            </a:r>
            <a:r>
              <a:rPr lang="uk-UA" sz="2000" dirty="0" smtClean="0">
                <a:solidFill>
                  <a:schemeClr val="tx1"/>
                </a:solidFill>
              </a:rPr>
              <a:t>у </a:t>
            </a:r>
            <a:r>
              <a:rPr lang="uk-UA" sz="2000" dirty="0" smtClean="0">
                <a:solidFill>
                  <a:schemeClr val="tx1"/>
                </a:solidFill>
              </a:rPr>
              <a:t>пам'ять про хрещення </a:t>
            </a:r>
            <a:r>
              <a:rPr lang="uk-UA" sz="2000" dirty="0" smtClean="0">
                <a:solidFill>
                  <a:schemeClr val="tx1"/>
                </a:solidFill>
              </a:rPr>
              <a:t>древлян </a:t>
            </a:r>
            <a:r>
              <a:rPr lang="uk-UA" sz="2000" dirty="0" smtClean="0">
                <a:solidFill>
                  <a:schemeClr val="tx1"/>
                </a:solidFill>
              </a:rPr>
              <a:t>в 989 </a:t>
            </a:r>
            <a:r>
              <a:rPr lang="uk-UA" sz="2000" dirty="0" smtClean="0">
                <a:solidFill>
                  <a:schemeClr val="tx1"/>
                </a:solidFill>
              </a:rPr>
              <a:t>р. </a:t>
            </a:r>
            <a:r>
              <a:rPr lang="uk-UA" sz="2000" dirty="0" smtClean="0">
                <a:solidFill>
                  <a:schemeClr val="tx1"/>
                </a:solidFill>
              </a:rPr>
              <a:t>збудував церкву святого Василія, зменшену копію Київської Софії.</a:t>
            </a:r>
            <a:br>
              <a:rPr lang="uk-UA" sz="2000" dirty="0" smtClean="0">
                <a:solidFill>
                  <a:schemeClr val="tx1"/>
                </a:solidFill>
              </a:rPr>
            </a:br>
            <a:r>
              <a:rPr lang="uk-UA" sz="2000" dirty="0" smtClean="0">
                <a:solidFill>
                  <a:schemeClr val="tx1"/>
                </a:solidFill>
              </a:rPr>
              <a:t>   </a:t>
            </a:r>
            <a:r>
              <a:rPr lang="ru-RU" sz="2000" dirty="0" smtClean="0">
                <a:solidFill>
                  <a:schemeClr val="tx1"/>
                </a:solidFill>
              </a:rPr>
              <a:t>Під </a:t>
            </a:r>
            <a:r>
              <a:rPr lang="ru-RU" sz="2000" dirty="0">
                <a:solidFill>
                  <a:schemeClr val="tx1"/>
                </a:solidFill>
              </a:rPr>
              <a:t>час </a:t>
            </a:r>
            <a:r>
              <a:rPr lang="ru-RU" sz="2000" dirty="0" smtClean="0">
                <a:solidFill>
                  <a:schemeClr val="tx1"/>
                </a:solidFill>
              </a:rPr>
              <a:t>монгольських </a:t>
            </a:r>
            <a:r>
              <a:rPr lang="ru-RU" sz="2000" dirty="0">
                <a:solidFill>
                  <a:schemeClr val="tx1"/>
                </a:solidFill>
              </a:rPr>
              <a:t>та </a:t>
            </a:r>
            <a:r>
              <a:rPr lang="ru-RU" sz="2000" dirty="0" smtClean="0">
                <a:solidFill>
                  <a:schemeClr val="tx1"/>
                </a:solidFill>
              </a:rPr>
              <a:t>литовських </a:t>
            </a:r>
            <a:r>
              <a:rPr lang="ru-RU" sz="2000" dirty="0">
                <a:solidFill>
                  <a:schemeClr val="tx1"/>
                </a:solidFill>
              </a:rPr>
              <a:t>нападів на Овруч собор кілька разів був розграбований, а </a:t>
            </a:r>
            <a:r>
              <a:rPr lang="ru-RU" sz="2000" dirty="0" err="1">
                <a:solidFill>
                  <a:schemeClr val="tx1"/>
                </a:solidFill>
              </a:rPr>
              <a:t>пізніше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– </a:t>
            </a:r>
            <a:r>
              <a:rPr lang="ru-RU" sz="2000" dirty="0" err="1" smtClean="0">
                <a:solidFill>
                  <a:schemeClr val="tx1"/>
                </a:solidFill>
              </a:rPr>
              <a:t>обвалився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Фото: Руїни Василівської церкви. Початок ХХ століття.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  </a:t>
            </a:r>
            <a:r>
              <a:rPr lang="ru-RU" sz="2000" dirty="0" smtClean="0">
                <a:solidFill>
                  <a:schemeClr val="tx1"/>
                </a:solidFill>
              </a:rPr>
              <a:t>Відновили храм </a:t>
            </a:r>
            <a:r>
              <a:rPr lang="ru-RU" sz="2000" dirty="0">
                <a:solidFill>
                  <a:schemeClr val="tx1"/>
                </a:solidFill>
              </a:rPr>
              <a:t>у 1907—1909 </a:t>
            </a:r>
            <a:r>
              <a:rPr lang="ru-RU" sz="2000" dirty="0" err="1" smtClean="0">
                <a:solidFill>
                  <a:schemeClr val="tx1"/>
                </a:solidFill>
              </a:rPr>
              <a:t>рр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  <a:r>
              <a:rPr lang="ru-RU" sz="2000" dirty="0">
                <a:solidFill>
                  <a:schemeClr val="tx1"/>
                </a:solidFill>
              </a:rPr>
              <a:t>за проектом 1904—1905 </a:t>
            </a:r>
            <a:r>
              <a:rPr lang="ru-RU" sz="2000" dirty="0" smtClean="0">
                <a:solidFill>
                  <a:schemeClr val="tx1"/>
                </a:solidFill>
              </a:rPr>
              <a:t>р. </a:t>
            </a:r>
            <a:r>
              <a:rPr lang="ru-RU" sz="2000" dirty="0">
                <a:solidFill>
                  <a:schemeClr val="tx1"/>
                </a:solidFill>
              </a:rPr>
              <a:t>російського архітектора О. В. </a:t>
            </a:r>
            <a:r>
              <a:rPr lang="ru-RU" sz="2000" dirty="0" err="1" smtClean="0">
                <a:solidFill>
                  <a:schemeClr val="tx1"/>
                </a:solidFill>
              </a:rPr>
              <a:t>Щусєва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1800" i="1" dirty="0">
                <a:solidFill>
                  <a:schemeClr val="tx1"/>
                </a:solidFill>
              </a:rPr>
              <a:t>Фото: </a:t>
            </a:r>
            <a:r>
              <a:rPr lang="ru-RU" sz="1800" i="1" dirty="0" smtClean="0">
                <a:solidFill>
                  <a:schemeClr val="tx1"/>
                </a:solidFill>
              </a:rPr>
              <a:t>Свято-Василівсккий собор в Овручі.</a:t>
            </a:r>
            <a:r>
              <a:rPr lang="uk-UA" sz="2000" dirty="0" smtClean="0">
                <a:solidFill>
                  <a:schemeClr val="tx1"/>
                </a:solidFill>
              </a:rPr>
              <a:t/>
            </a:r>
            <a:br>
              <a:rPr lang="uk-UA" sz="2000" dirty="0" smtClean="0">
                <a:solidFill>
                  <a:schemeClr val="tx1"/>
                </a:solidFill>
              </a:rPr>
            </a:br>
            <a:endParaRPr lang="uk-UA" sz="2000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/>
          <a:stretch/>
        </p:blipFill>
        <p:spPr>
          <a:xfrm>
            <a:off x="0" y="0"/>
            <a:ext cx="3878514" cy="326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3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6610" y="-9768"/>
            <a:ext cx="5417389" cy="4529852"/>
          </a:xfrm>
        </p:spPr>
        <p:txBody>
          <a:bodyPr anchor="t">
            <a:noAutofit/>
          </a:bodyPr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   Спасо-Преображенський </a:t>
            </a:r>
            <a:r>
              <a:rPr lang="ru-RU" sz="2000" b="1" dirty="0">
                <a:solidFill>
                  <a:schemeClr val="tx1"/>
                </a:solidFill>
              </a:rPr>
              <a:t>собор </a:t>
            </a:r>
            <a:r>
              <a:rPr lang="ru-RU" sz="2000" dirty="0" smtClean="0">
                <a:solidFill>
                  <a:schemeClr val="tx1"/>
                </a:solidFill>
              </a:rPr>
              <a:t>зведено </a:t>
            </a:r>
            <a:r>
              <a:rPr lang="ru-RU" sz="2000" dirty="0">
                <a:solidFill>
                  <a:schemeClr val="tx1"/>
                </a:solidFill>
              </a:rPr>
              <a:t>у 2001 </a:t>
            </a:r>
            <a:r>
              <a:rPr lang="ru-RU" sz="2000" dirty="0" smtClean="0">
                <a:solidFill>
                  <a:schemeClr val="tx1"/>
                </a:solidFill>
              </a:rPr>
              <a:t>році ліворуч від в'їзду </a:t>
            </a:r>
            <a:r>
              <a:rPr lang="ru-RU" sz="2000" dirty="0">
                <a:solidFill>
                  <a:schemeClr val="tx1"/>
                </a:solidFill>
              </a:rPr>
              <a:t>до Овруча з </a:t>
            </a:r>
            <a:r>
              <a:rPr lang="ru-RU" sz="2000" dirty="0" smtClean="0">
                <a:solidFill>
                  <a:schemeClr val="tx1"/>
                </a:solidFill>
              </a:rPr>
              <a:t>півдня</a:t>
            </a:r>
            <a:r>
              <a:rPr lang="ru-RU" sz="2000" dirty="0">
                <a:solidFill>
                  <a:schemeClr val="tx1"/>
                </a:solidFill>
              </a:rPr>
              <a:t>, на </a:t>
            </a:r>
            <a:r>
              <a:rPr lang="ru-RU" sz="2000" dirty="0" smtClean="0">
                <a:solidFill>
                  <a:schemeClr val="tx1"/>
                </a:solidFill>
              </a:rPr>
              <a:t>місці колишнього єзуїтського костьолу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smtClean="0">
                <a:solidFill>
                  <a:schemeClr val="tx1"/>
                </a:solidFill>
              </a:rPr>
              <a:t>який наприкінці </a:t>
            </a:r>
            <a:r>
              <a:rPr lang="ru-RU" sz="2000" dirty="0">
                <a:solidFill>
                  <a:schemeClr val="tx1"/>
                </a:solidFill>
              </a:rPr>
              <a:t>XVIII ст. став </a:t>
            </a:r>
            <a:r>
              <a:rPr lang="ru-RU" sz="2000" dirty="0" smtClean="0">
                <a:solidFill>
                  <a:schemeClr val="tx1"/>
                </a:solidFill>
              </a:rPr>
              <a:t>греко-католицьким </a:t>
            </a:r>
            <a:r>
              <a:rPr lang="ru-RU" sz="2000" dirty="0">
                <a:solidFill>
                  <a:schemeClr val="tx1"/>
                </a:solidFill>
              </a:rPr>
              <a:t>храмом, у 1831 </a:t>
            </a:r>
            <a:r>
              <a:rPr lang="ru-RU" sz="2000" dirty="0" smtClean="0">
                <a:solidFill>
                  <a:schemeClr val="tx1"/>
                </a:solidFill>
              </a:rPr>
              <a:t>році </a:t>
            </a:r>
            <a:r>
              <a:rPr lang="ru-RU" sz="2000" dirty="0">
                <a:solidFill>
                  <a:schemeClr val="tx1"/>
                </a:solidFill>
              </a:rPr>
              <a:t>— </a:t>
            </a:r>
            <a:r>
              <a:rPr lang="ru-RU" sz="2000" dirty="0" smtClean="0">
                <a:solidFill>
                  <a:schemeClr val="tx1"/>
                </a:solidFill>
              </a:rPr>
              <a:t>православним</a:t>
            </a:r>
            <a:r>
              <a:rPr lang="ru-RU" sz="2000" dirty="0">
                <a:solidFill>
                  <a:schemeClr val="tx1"/>
                </a:solidFill>
              </a:rPr>
              <a:t>, а у 1930-х р</a:t>
            </a:r>
            <a:r>
              <a:rPr lang="ru-RU" sz="2000" dirty="0" smtClean="0">
                <a:solidFill>
                  <a:schemeClr val="tx1"/>
                </a:solidFill>
              </a:rPr>
              <a:t>р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smtClean="0">
                <a:solidFill>
                  <a:schemeClr val="tx1"/>
                </a:solidFill>
              </a:rPr>
              <a:t>був знищений радянською </a:t>
            </a:r>
            <a:r>
              <a:rPr lang="ru-RU" sz="2000" dirty="0" err="1" smtClean="0">
                <a:solidFill>
                  <a:schemeClr val="tx1"/>
                </a:solidFill>
              </a:rPr>
              <a:t>владою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Фото: картина </a:t>
            </a:r>
            <a:r>
              <a:rPr lang="ru-RU" sz="1800" i="1" dirty="0">
                <a:solidFill>
                  <a:schemeClr val="tx1"/>
                </a:solidFill>
              </a:rPr>
              <a:t>і</a:t>
            </a:r>
            <a:r>
              <a:rPr lang="ru-RU" sz="1800" i="1" dirty="0" smtClean="0">
                <a:solidFill>
                  <a:schemeClr val="tx1"/>
                </a:solidFill>
              </a:rPr>
              <a:t>з зображенням Спасо-Преображенського собору.</a:t>
            </a:r>
            <a:r>
              <a:rPr lang="ru-RU" sz="2000" i="1" dirty="0" smtClean="0">
                <a:solidFill>
                  <a:schemeClr val="tx1"/>
                </a:solidFill>
              </a:rPr>
              <a:t/>
            </a:r>
            <a:br>
              <a:rPr lang="ru-RU" sz="2000" i="1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Відбудований </a:t>
            </a:r>
            <a:r>
              <a:rPr lang="ru-RU" sz="2000" dirty="0">
                <a:solidFill>
                  <a:schemeClr val="tx1"/>
                </a:solidFill>
              </a:rPr>
              <a:t>у новому </a:t>
            </a:r>
            <a:r>
              <a:rPr lang="ru-RU" sz="2000" dirty="0" smtClean="0">
                <a:solidFill>
                  <a:schemeClr val="tx1"/>
                </a:solidFill>
              </a:rPr>
              <a:t>архітектурному вигляді Спасо-Преображенський (2  </a:t>
            </a:r>
            <a:r>
              <a:rPr lang="ru-RU" sz="2000" i="1" dirty="0" smtClean="0">
                <a:solidFill>
                  <a:schemeClr val="tx1"/>
                </a:solidFill>
              </a:rPr>
              <a:t>фото знизу</a:t>
            </a:r>
            <a:r>
              <a:rPr lang="ru-RU" sz="2000" dirty="0" smtClean="0">
                <a:solidFill>
                  <a:schemeClr val="tx1"/>
                </a:solidFill>
              </a:rPr>
              <a:t>) храм </a:t>
            </a:r>
            <a:r>
              <a:rPr lang="ru-RU" sz="2000" dirty="0">
                <a:solidFill>
                  <a:schemeClr val="tx1"/>
                </a:solidFill>
              </a:rPr>
              <a:t>став </a:t>
            </a:r>
            <a:r>
              <a:rPr lang="ru-RU" sz="2000" dirty="0" smtClean="0">
                <a:solidFill>
                  <a:schemeClr val="tx1"/>
                </a:solidFill>
              </a:rPr>
              <a:t>кафедральним </a:t>
            </a:r>
            <a:r>
              <a:rPr lang="ru-RU" sz="2000" dirty="0">
                <a:solidFill>
                  <a:schemeClr val="tx1"/>
                </a:solidFill>
              </a:rPr>
              <a:t>собором </a:t>
            </a:r>
            <a:r>
              <a:rPr lang="ru-RU" sz="2000" dirty="0" smtClean="0">
                <a:solidFill>
                  <a:schemeClr val="tx1"/>
                </a:solidFill>
              </a:rPr>
              <a:t>Овруцької </a:t>
            </a:r>
            <a:r>
              <a:rPr lang="ru-RU" sz="2000" dirty="0">
                <a:solidFill>
                  <a:schemeClr val="tx1"/>
                </a:solidFill>
              </a:rPr>
              <a:t>і </a:t>
            </a:r>
            <a:r>
              <a:rPr lang="ru-RU" sz="2000" dirty="0" smtClean="0">
                <a:solidFill>
                  <a:schemeClr val="tx1"/>
                </a:solidFill>
              </a:rPr>
              <a:t>Коростенської єпархії </a:t>
            </a:r>
            <a:r>
              <a:rPr lang="ru-RU" sz="2000" dirty="0">
                <a:solidFill>
                  <a:schemeClr val="tx1"/>
                </a:solidFill>
              </a:rPr>
              <a:t>УПЦ (МП).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7" t="4966" r="6629" b="3672"/>
          <a:stretch/>
        </p:blipFill>
        <p:spPr>
          <a:xfrm>
            <a:off x="107504" y="3386982"/>
            <a:ext cx="3548711" cy="347101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" t="11218" r="56602" b="19206"/>
          <a:stretch/>
        </p:blipFill>
        <p:spPr>
          <a:xfrm>
            <a:off x="-27336" y="0"/>
            <a:ext cx="3606709" cy="309021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050" b="16060"/>
          <a:stretch/>
        </p:blipFill>
        <p:spPr>
          <a:xfrm>
            <a:off x="3779912" y="4520084"/>
            <a:ext cx="4730921" cy="233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01"/>
          <a:stretch/>
        </p:blipFill>
        <p:spPr>
          <a:xfrm flipH="1">
            <a:off x="3059832" y="3717032"/>
            <a:ext cx="3132529" cy="31409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0"/>
            <a:ext cx="5950596" cy="6381328"/>
          </a:xfrm>
        </p:spPr>
        <p:txBody>
          <a:bodyPr anchor="t">
            <a:normAutofit fontScale="90000"/>
          </a:bodyPr>
          <a:lstStyle/>
          <a:p>
            <a:pPr algn="just"/>
            <a:r>
              <a:rPr lang="uk-UA" sz="2000" dirty="0">
                <a:solidFill>
                  <a:schemeClr val="tx1"/>
                </a:solidFill>
              </a:rPr>
              <a:t>	</a:t>
            </a:r>
            <a:r>
              <a:rPr lang="uk-UA" sz="2000" dirty="0" smtClean="0">
                <a:solidFill>
                  <a:schemeClr val="tx1"/>
                </a:solidFill>
              </a:rPr>
              <a:t> </a:t>
            </a:r>
            <a:r>
              <a:rPr lang="uk-UA" sz="2000" dirty="0" smtClean="0">
                <a:solidFill>
                  <a:schemeClr val="tx1"/>
                </a:solidFill>
              </a:rPr>
              <a:t>Навколо</a:t>
            </a:r>
            <a:r>
              <a:rPr lang="ru-RU" sz="2000" dirty="0" smtClean="0">
                <a:solidFill>
                  <a:schemeClr val="tx1"/>
                </a:solidFill>
              </a:rPr>
              <a:t> Овруча містяться унікальні </a:t>
            </a:r>
            <a:r>
              <a:rPr lang="ru-RU" sz="2000" dirty="0">
                <a:solidFill>
                  <a:schemeClr val="tx1"/>
                </a:solidFill>
              </a:rPr>
              <a:t>для </a:t>
            </a:r>
            <a:r>
              <a:rPr lang="ru-RU" sz="2000" dirty="0" smtClean="0">
                <a:solidFill>
                  <a:schemeClr val="tx1"/>
                </a:solidFill>
              </a:rPr>
              <a:t>Євразії </a:t>
            </a:r>
            <a:r>
              <a:rPr lang="uk-UA" sz="2000" dirty="0" smtClean="0">
                <a:solidFill>
                  <a:schemeClr val="tx1"/>
                </a:solidFill>
              </a:rPr>
              <a:t>поклади пірофілітового сланцю (так званого рожевого шиферу). Наприкінці 10 </a:t>
            </a:r>
            <a:r>
              <a:rPr lang="uk-UA" sz="2000" dirty="0" smtClean="0">
                <a:solidFill>
                  <a:schemeClr val="tx1"/>
                </a:solidFill>
              </a:rPr>
              <a:t>ст. </a:t>
            </a:r>
            <a:r>
              <a:rPr lang="uk-UA" sz="2000" dirty="0" smtClean="0">
                <a:solidFill>
                  <a:schemeClr val="tx1"/>
                </a:solidFill>
              </a:rPr>
              <a:t>почався видобуток цієї гірської породи, з якої виготовляли плити для монументального будівництва в містах Наддніпрянщини, а також дрібні вироби (пряслиця, хрести, іконки), знахідки яких поширені в усіх регіонах Київської Русі та сусідніх країнах.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uk-UA" sz="1800" i="1" dirty="0" smtClean="0">
                <a:solidFill>
                  <a:schemeClr val="tx1"/>
                </a:solidFill>
              </a:rPr>
              <a:t>Фото: Прясельце, пряслице, прясло — тягарець, який насаджували на веретено, щоб надати йому сталості і рівномірності обертання.  Виготовлений з Овруцького пірофіліту.</a:t>
            </a:r>
            <a:r>
              <a:rPr lang="ru-RU" sz="1800" i="1" dirty="0" smtClean="0">
                <a:solidFill>
                  <a:schemeClr val="tx1"/>
                </a:solidFill>
              </a:rPr>
              <a:t/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>
                <a:solidFill>
                  <a:schemeClr val="tx1"/>
                </a:solidFill>
              </a:rPr>
              <a:t/>
            </a:r>
            <a:br>
              <a:rPr lang="ru-RU" sz="1800" i="1" dirty="0">
                <a:solidFill>
                  <a:schemeClr val="tx1"/>
                </a:solidFill>
              </a:rPr>
            </a:br>
            <a:r>
              <a:rPr lang="vi-VN" sz="2000" i="1" dirty="0">
                <a:solidFill>
                  <a:schemeClr val="tx1"/>
                </a:solidFill>
                <a:latin typeface="+mn-lt"/>
              </a:rPr>
              <a:t/>
            </a:r>
            <a:br>
              <a:rPr lang="vi-VN" sz="2000" i="1" dirty="0">
                <a:solidFill>
                  <a:schemeClr val="tx1"/>
                </a:solidFill>
                <a:latin typeface="+mn-lt"/>
              </a:rPr>
            </a:br>
            <a:r>
              <a:rPr lang="uk-UA" sz="2000" i="1" dirty="0" smtClean="0">
                <a:solidFill>
                  <a:schemeClr val="tx1"/>
                </a:solidFill>
                <a:latin typeface="+mn-lt"/>
              </a:rPr>
              <a:t>                                                                                             </a:t>
            </a:r>
            <a:r>
              <a:rPr lang="uk-UA" sz="1800" i="1" dirty="0" smtClean="0">
                <a:solidFill>
                  <a:schemeClr val="tx1"/>
                </a:solidFill>
              </a:rPr>
              <a:t>Фото: Приклад  </a:t>
            </a:r>
            <a:br>
              <a:rPr lang="uk-UA" sz="1800" i="1" dirty="0" smtClean="0">
                <a:solidFill>
                  <a:schemeClr val="tx1"/>
                </a:solidFill>
              </a:rPr>
            </a:br>
            <a:r>
              <a:rPr lang="uk-UA" sz="1800" i="1" dirty="0">
                <a:solidFill>
                  <a:schemeClr val="tx1"/>
                </a:solidFill>
              </a:rPr>
              <a:t> </a:t>
            </a:r>
            <a:r>
              <a:rPr lang="uk-UA" sz="1800" i="1" dirty="0" smtClean="0">
                <a:solidFill>
                  <a:schemeClr val="tx1"/>
                </a:solidFill>
              </a:rPr>
              <a:t>                                                                                  використання  перифіліту </a:t>
            </a:r>
            <a:br>
              <a:rPr lang="uk-UA" sz="1800" i="1" dirty="0" smtClean="0">
                <a:solidFill>
                  <a:schemeClr val="tx1"/>
                </a:solidFill>
              </a:rPr>
            </a:br>
            <a:r>
              <a:rPr lang="uk-UA" sz="1800" i="1" dirty="0">
                <a:solidFill>
                  <a:schemeClr val="tx1"/>
                </a:solidFill>
              </a:rPr>
              <a:t> </a:t>
            </a:r>
            <a:r>
              <a:rPr lang="uk-UA" sz="1800" i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в оздобленні                                                               </a:t>
            </a:r>
            <a:br>
              <a:rPr lang="uk-UA" sz="1800" i="1" dirty="0" smtClean="0">
                <a:solidFill>
                  <a:schemeClr val="tx1"/>
                </a:solidFill>
              </a:rPr>
            </a:br>
            <a:r>
              <a:rPr lang="uk-UA" sz="1800" i="1" dirty="0" smtClean="0">
                <a:solidFill>
                  <a:schemeClr val="tx1"/>
                </a:solidFill>
              </a:rPr>
              <a:t>                                                                                               приміщення</a:t>
            </a:r>
            <a:br>
              <a:rPr lang="uk-UA" sz="1800" i="1" dirty="0" smtClean="0">
                <a:solidFill>
                  <a:schemeClr val="tx1"/>
                </a:solidFill>
              </a:rPr>
            </a:br>
            <a:r>
              <a:rPr lang="uk-UA" sz="1800" i="1" dirty="0" smtClean="0">
                <a:solidFill>
                  <a:schemeClr val="tx1"/>
                </a:solidFill>
              </a:rPr>
              <a:t>.                                                                    (роботу виконував</a:t>
            </a:r>
            <a:br>
              <a:rPr lang="uk-UA" sz="1800" i="1" dirty="0" smtClean="0">
                <a:solidFill>
                  <a:schemeClr val="tx1"/>
                </a:solidFill>
              </a:rPr>
            </a:br>
            <a:r>
              <a:rPr lang="uk-UA" sz="1800" i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Вознюк О. зі </a:t>
            </a:r>
            <a:br>
              <a:rPr lang="uk-UA" sz="1800" i="1" dirty="0" smtClean="0">
                <a:solidFill>
                  <a:schemeClr val="tx1"/>
                </a:solidFill>
              </a:rPr>
            </a:br>
            <a:r>
              <a:rPr lang="uk-UA" sz="1800" i="1" dirty="0">
                <a:solidFill>
                  <a:schemeClr val="tx1"/>
                </a:solidFill>
              </a:rPr>
              <a:t> </a:t>
            </a:r>
            <a:r>
              <a:rPr lang="uk-UA" sz="1800" i="1" dirty="0" smtClean="0">
                <a:solidFill>
                  <a:schemeClr val="tx1"/>
                </a:solidFill>
              </a:rPr>
              <a:t>                                                                                                        своїм батьком).</a:t>
            </a:r>
            <a:br>
              <a:rPr lang="uk-UA" sz="1800" i="1" dirty="0" smtClean="0">
                <a:solidFill>
                  <a:schemeClr val="tx1"/>
                </a:solidFill>
              </a:rPr>
            </a:br>
            <a:r>
              <a:rPr lang="uk-UA" sz="1800" i="1" dirty="0">
                <a:solidFill>
                  <a:schemeClr val="tx1"/>
                </a:solidFill>
              </a:rPr>
              <a:t> </a:t>
            </a:r>
            <a:r>
              <a:rPr lang="uk-UA" sz="1800" i="1" dirty="0" smtClean="0">
                <a:solidFill>
                  <a:schemeClr val="tx1"/>
                </a:solidFill>
              </a:rPr>
              <a:t>                                                                          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                                                                 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9" b="23914"/>
          <a:stretch/>
        </p:blipFill>
        <p:spPr>
          <a:xfrm>
            <a:off x="-4000" y="44624"/>
            <a:ext cx="3268421" cy="330259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9" t="40497" r="2923"/>
          <a:stretch/>
        </p:blipFill>
        <p:spPr>
          <a:xfrm>
            <a:off x="0" y="3698781"/>
            <a:ext cx="2956568" cy="314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3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884368" cy="2002234"/>
          </a:xfrm>
        </p:spPr>
        <p:txBody>
          <a:bodyPr anchor="t"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   </a:t>
            </a:r>
            <a:r>
              <a:rPr lang="ru-RU" sz="2400" dirty="0" smtClean="0">
                <a:solidFill>
                  <a:schemeClr val="tx1"/>
                </a:solidFill>
              </a:rPr>
              <a:t>У </a:t>
            </a:r>
            <a:r>
              <a:rPr lang="ru-RU" sz="2400" dirty="0" smtClean="0">
                <a:solidFill>
                  <a:schemeClr val="tx1"/>
                </a:solidFill>
              </a:rPr>
              <a:t>давні часи на Овруччині було поширено килимарство. Воно існувало </a:t>
            </a:r>
            <a:r>
              <a:rPr lang="ru-RU" sz="2400" dirty="0">
                <a:solidFill>
                  <a:schemeClr val="tx1"/>
                </a:solidFill>
              </a:rPr>
              <a:t>не в </a:t>
            </a:r>
            <a:r>
              <a:rPr lang="ru-RU" sz="2400" dirty="0" smtClean="0">
                <a:solidFill>
                  <a:schemeClr val="tx1"/>
                </a:solidFill>
              </a:rPr>
              <a:t>усіх поліських </a:t>
            </a:r>
            <a:r>
              <a:rPr lang="ru-RU" sz="2400" dirty="0">
                <a:solidFill>
                  <a:schemeClr val="tx1"/>
                </a:solidFill>
              </a:rPr>
              <a:t>селах, а </a:t>
            </a:r>
            <a:r>
              <a:rPr lang="ru-RU" sz="2400" dirty="0" smtClean="0">
                <a:solidFill>
                  <a:schemeClr val="tx1"/>
                </a:solidFill>
              </a:rPr>
              <a:t>лише </a:t>
            </a:r>
            <a:r>
              <a:rPr lang="ru-RU" sz="2400" dirty="0">
                <a:solidFill>
                  <a:schemeClr val="tx1"/>
                </a:solidFill>
              </a:rPr>
              <a:t>в “</a:t>
            </a:r>
            <a:r>
              <a:rPr lang="ru-RU" sz="2400" dirty="0" smtClean="0">
                <a:solidFill>
                  <a:schemeClr val="tx1"/>
                </a:solidFill>
              </a:rPr>
              <a:t>шляхетних</a:t>
            </a:r>
            <a:r>
              <a:rPr lang="ru-RU" sz="2400" dirty="0">
                <a:solidFill>
                  <a:schemeClr val="tx1"/>
                </a:solidFill>
              </a:rPr>
              <a:t>”, </a:t>
            </a:r>
            <a:r>
              <a:rPr lang="ru-RU" sz="2400" dirty="0" smtClean="0">
                <a:solidFill>
                  <a:schemeClr val="tx1"/>
                </a:solidFill>
              </a:rPr>
              <a:t>тобто вільних від кріпацької залежності </a:t>
            </a:r>
            <a:r>
              <a:rPr lang="ru-RU" sz="2400" dirty="0">
                <a:solidFill>
                  <a:schemeClr val="tx1"/>
                </a:solidFill>
              </a:rPr>
              <a:t>й </a:t>
            </a:r>
            <a:r>
              <a:rPr lang="ru-RU" sz="2400" dirty="0" smtClean="0">
                <a:solidFill>
                  <a:schemeClr val="tx1"/>
                </a:solidFill>
              </a:rPr>
              <a:t>порівняно заможніших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smtClean="0">
                <a:solidFill>
                  <a:schemeClr val="tx1"/>
                </a:solidFill>
              </a:rPr>
              <a:t>У </a:t>
            </a:r>
            <a:r>
              <a:rPr lang="ru-RU" sz="2400" dirty="0" smtClean="0">
                <a:solidFill>
                  <a:schemeClr val="tx1"/>
                </a:solidFill>
              </a:rPr>
              <a:t>музеї села Гошів, Овруцького району зберігся верстат, який працює і досі.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91" r="6410"/>
          <a:stretch/>
        </p:blipFill>
        <p:spPr>
          <a:xfrm>
            <a:off x="179512" y="2204864"/>
            <a:ext cx="4392488" cy="4062142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12976"/>
            <a:ext cx="4427984" cy="3320988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14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372</TotalTime>
  <Words>394</Words>
  <Application>Microsoft Office PowerPoint</Application>
  <PresentationFormat>Экран (4:3)</PresentationFormat>
  <Paragraphs>56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 Black</vt:lpstr>
      <vt:lpstr>Corbel</vt:lpstr>
      <vt:lpstr>Gill Sans MT</vt:lpstr>
      <vt:lpstr>Tahoma</vt:lpstr>
      <vt:lpstr>Verdana</vt:lpstr>
      <vt:lpstr>Wingdings 2</vt:lpstr>
      <vt:lpstr>Солнцестояние</vt:lpstr>
      <vt:lpstr>Мій рідний край</vt:lpstr>
      <vt:lpstr>       Місто розташоване на лівому березі річки Норинь на півночі Житомирської області, частина Коростенського району  в Житомирському Поліссі.  Населення — 15795 осіб (2018).</vt:lpstr>
      <vt:lpstr>Символи міста: Герб   та   прапор   Овруча</vt:lpstr>
      <vt:lpstr>Презентация PowerPoint</vt:lpstr>
      <vt:lpstr> Вперше Овруч згадується в літописах ще до хрещення Русі (у 946 році) під назвами Вручай, Вручий, Овручев. Коли саме був заснований центр древлянської землі невідомо, адже ця місцевість була заселена ще в 5-4 тис. До н. е.   Фото: «В'їзд у Вручий. 946 рік» картина художника О.В.Саца із зображенням стародавнього Овруча.       Князь Святослав віддав землі древлян синові Олегові.  В Іпатіївському літопису згадується як місто, де загинув князь Олег в 977 році. Під час відступу війська до Овруча князь Олег утопився в ріці, впавши з мосту. Князь Ярополк наказав поховати князя біля місця загибелі та насипати велику могилу. Фото: пам'ятний знак на місті поховання князя Олега в Овручі.</vt:lpstr>
      <vt:lpstr>   Князь Володимир Великий у пам'ять про хрещення древлян в 989 р. збудував церкву святого Василія, зменшену копію Київської Софії.    Під час монгольських та литовських нападів на Овруч собор кілька разів був розграбований, а пізніше – обвалився.   Фото: Руїни Василівської церкви. Початок ХХ століття.       Відновили храм у 1907—1909 рр. за проектом 1904—1905 р. російського архітектора О. В. Щусєва.  Фото: Свято-Василівсккий собор в Овручі. </vt:lpstr>
      <vt:lpstr>   Спасо-Преображенський собор зведено у 2001 році ліворуч від в'їзду до Овруча з півдня, на місці колишнього єзуїтського костьолу, який наприкінці XVIII ст. став греко-католицьким храмом, у 1831 році — православним, а у 1930-х рр. був знищений радянською владою.   Фото: картина із зображенням Спасо-Преображенського собору.      Відбудований у новому архітектурному вигляді Спасо-Преображенський (2  фото знизу) храм став кафедральним собором Овруцької і Коростенської єпархії УПЦ (МП).</vt:lpstr>
      <vt:lpstr>  Навколо Овруча містяться унікальні для Євразії поклади пірофілітового сланцю (так званого рожевого шиферу). Наприкінці 10 ст. почався видобуток цієї гірської породи, з якої виготовляли плити для монументального будівництва в містах Наддніпрянщини, а також дрібні вироби (пряслиця, хрести, іконки), знахідки яких поширені в усіх регіонах Київської Русі та сусідніх країнах.  Фото: Прясельце, пряслице, прясло — тягарець, який насаджували на веретено, щоб надати йому сталості і рівномірності обертання.  Виготовлений з Овруцького пірофіліту.                                                                                                Фото: Приклад                                                                                      використання  перифіліту                                                                                                                 в оздобленні                                                                                                                                                               приміщення .                                                                    (роботу виконував                                                                                                          Вознюк О. зі                                                                                                           своїм батьком).                                                                                                                                                     </vt:lpstr>
      <vt:lpstr>   У давні часи на Овруччині було поширено килимарство. Воно існувало не в усіх поліських селах, а лише в “шляхетних”, тобто вільних від кріпацької залежності й порівняно заможніших. У музеї села Гошів, Овруцького району зберігся верстат, який працює і досі.</vt:lpstr>
      <vt:lpstr>   Народний художник Микола Климович, який народився  1953 р. на Овруччині, створює 3D картини з соломки. В авторській техніці митець відображає сюжети з Біблії та літописів часів Київської Русі. Своє вміння Микола Климовича передає учням. Їх роботи уже побували на виставках в Україні та за кордоном. Нещодавно майстер відкрив музей 3D картин із соломки в  Овручі.  </vt:lpstr>
      <vt:lpstr>Моє мальовниче місто…</vt:lpstr>
      <vt:lpstr>Авторська поезія про рідне місто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Мій рідний край</dc:title>
  <dc:creator>Игорь</dc:creator>
  <cp:lastModifiedBy>Пользователь Windows</cp:lastModifiedBy>
  <cp:revision>46</cp:revision>
  <dcterms:created xsi:type="dcterms:W3CDTF">2021-02-17T19:19:08Z</dcterms:created>
  <dcterms:modified xsi:type="dcterms:W3CDTF">2021-03-11T11:39:40Z</dcterms:modified>
</cp:coreProperties>
</file>