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3" d="100"/>
          <a:sy n="43" d="100"/>
        </p:scale>
        <p:origin x="5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37309" y="2600634"/>
            <a:ext cx="9905999" cy="9861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2" name="Рисунок 21"/>
          <p:cNvPicPr>
            <a:picLocks noGrp="1" noChangeAspect="1"/>
          </p:cNvPicPr>
          <p:nvPr>
            <p:ph type="pic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07" b="32107"/>
          <a:stretch>
            <a:fillRect/>
          </a:stretch>
        </p:blipFill>
        <p:spPr>
          <a:xfrm>
            <a:off x="7848600" y="760412"/>
            <a:ext cx="3194050" cy="1776599"/>
          </a:xfrm>
        </p:spPr>
      </p:pic>
      <p:sp>
        <p:nvSpPr>
          <p:cNvPr id="11" name="Текст 10"/>
          <p:cNvSpPr>
            <a:spLocks noGrp="1"/>
          </p:cNvSpPr>
          <p:nvPr>
            <p:ph type="body" sz="half" idx="20"/>
          </p:nvPr>
        </p:nvSpPr>
        <p:spPr>
          <a:xfrm>
            <a:off x="7852442" y="4092388"/>
            <a:ext cx="3194968" cy="1698811"/>
          </a:xfrm>
        </p:spPr>
        <p:txBody>
          <a:bodyPr/>
          <a:lstStyle/>
          <a:p>
            <a:r>
              <a:rPr lang="en-US" dirty="0" smtClean="0"/>
              <a:t>Lectures</a:t>
            </a:r>
            <a:r>
              <a:rPr lang="uk-UA" dirty="0" smtClean="0"/>
              <a:t> – 32 </a:t>
            </a:r>
            <a:r>
              <a:rPr lang="en-US" dirty="0" smtClean="0"/>
              <a:t>hours</a:t>
            </a:r>
            <a:endParaRPr lang="en-US" dirty="0"/>
          </a:p>
          <a:p>
            <a:r>
              <a:rPr lang="en-US" dirty="0"/>
              <a:t>Practical </a:t>
            </a:r>
            <a:r>
              <a:rPr lang="en-US" dirty="0" smtClean="0"/>
              <a:t>training – 16 hours</a:t>
            </a:r>
            <a:endParaRPr lang="en-US" dirty="0"/>
          </a:p>
          <a:p>
            <a:r>
              <a:rPr lang="en-US" dirty="0"/>
              <a:t>Independent </a:t>
            </a:r>
            <a:r>
              <a:rPr lang="en-US" dirty="0" smtClean="0"/>
              <a:t>work – 72 hours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93191" y="2804539"/>
            <a:ext cx="60263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TAX MANAGEMENT</a:t>
            </a:r>
          </a:p>
        </p:txBody>
      </p:sp>
      <p:sp>
        <p:nvSpPr>
          <p:cNvPr id="24" name="Текст 8"/>
          <p:cNvSpPr>
            <a:spLocks noGrp="1"/>
          </p:cNvSpPr>
          <p:nvPr>
            <p:ph type="body" sz="half" idx="18"/>
          </p:nvPr>
        </p:nvSpPr>
        <p:spPr>
          <a:xfrm>
            <a:off x="1141413" y="4092388"/>
            <a:ext cx="3195240" cy="1706313"/>
          </a:xfrm>
        </p:spPr>
        <p:txBody>
          <a:bodyPr/>
          <a:lstStyle/>
          <a:p>
            <a:r>
              <a:rPr lang="en-US" dirty="0"/>
              <a:t>Scope of the educational </a:t>
            </a:r>
            <a:r>
              <a:rPr lang="en-US" dirty="0" smtClean="0"/>
              <a:t>component</a:t>
            </a:r>
          </a:p>
          <a:p>
            <a:r>
              <a:rPr lang="uk-UA" dirty="0"/>
              <a:t>4 </a:t>
            </a:r>
            <a:r>
              <a:rPr lang="en-US" dirty="0"/>
              <a:t>credits</a:t>
            </a:r>
            <a:r>
              <a:rPr lang="uk-UA" dirty="0"/>
              <a:t> (120 </a:t>
            </a:r>
            <a:r>
              <a:rPr lang="en-US" dirty="0"/>
              <a:t>hours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/>
              <a:t>Final control </a:t>
            </a:r>
            <a:r>
              <a:rPr lang="en-US" dirty="0" smtClean="0"/>
              <a:t>form</a:t>
            </a:r>
          </a:p>
          <a:p>
            <a:r>
              <a:rPr lang="en-US" dirty="0"/>
              <a:t>Credit</a:t>
            </a:r>
          </a:p>
          <a:p>
            <a:endParaRPr lang="ru-RU" dirty="0"/>
          </a:p>
        </p:txBody>
      </p:sp>
      <p:sp>
        <p:nvSpPr>
          <p:cNvPr id="25" name="Текст 8"/>
          <p:cNvSpPr>
            <a:spLocks noGrp="1"/>
          </p:cNvSpPr>
          <p:nvPr>
            <p:ph type="body" sz="half" idx="18"/>
          </p:nvPr>
        </p:nvSpPr>
        <p:spPr>
          <a:xfrm>
            <a:off x="1015906" y="613345"/>
            <a:ext cx="3107859" cy="170631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Bocharova </a:t>
            </a:r>
            <a:r>
              <a:rPr lang="en-US" sz="2000" dirty="0" err="1"/>
              <a:t>Nadiia</a:t>
            </a:r>
            <a:r>
              <a:rPr lang="en-US" sz="2000" dirty="0"/>
              <a:t> </a:t>
            </a:r>
            <a:r>
              <a:rPr lang="en-US" sz="2000" dirty="0" err="1" smtClean="0"/>
              <a:t>Avakivna</a:t>
            </a:r>
            <a:endParaRPr lang="en-US" sz="2000" dirty="0" smtClean="0"/>
          </a:p>
          <a:p>
            <a:r>
              <a:rPr lang="en-US" dirty="0"/>
              <a:t>Associate </a:t>
            </a:r>
            <a:r>
              <a:rPr lang="en-US" dirty="0" smtClean="0"/>
              <a:t>professor</a:t>
            </a:r>
            <a:r>
              <a:rPr lang="ru-RU" dirty="0" smtClean="0"/>
              <a:t> </a:t>
            </a:r>
            <a:r>
              <a:rPr lang="en-US" dirty="0" smtClean="0"/>
              <a:t>of Department </a:t>
            </a:r>
            <a:r>
              <a:rPr lang="en-US" dirty="0"/>
              <a:t>of Management</a:t>
            </a:r>
            <a:endParaRPr lang="ru-RU" sz="2000" dirty="0"/>
          </a:p>
          <a:p>
            <a:r>
              <a:rPr lang="en-US" dirty="0"/>
              <a:t>Candidate of Economic </a:t>
            </a:r>
            <a:r>
              <a:rPr lang="en-US" dirty="0" smtClean="0"/>
              <a:t>Sciences</a:t>
            </a:r>
          </a:p>
          <a:p>
            <a:r>
              <a:rPr lang="en-US" dirty="0" smtClean="0"/>
              <a:t>Associate </a:t>
            </a:r>
            <a:r>
              <a:rPr lang="en-US" dirty="0"/>
              <a:t>professor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0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693" y="394447"/>
            <a:ext cx="9905999" cy="1385047"/>
          </a:xfrm>
        </p:spPr>
        <p:txBody>
          <a:bodyPr>
            <a:normAutofit/>
          </a:bodyPr>
          <a:lstStyle/>
          <a:p>
            <a:pPr algn="just"/>
            <a:r>
              <a:rPr lang="uk-UA" sz="2000" b="1" cap="none" dirty="0" err="1" smtClean="0"/>
              <a:t>The</a:t>
            </a:r>
            <a:r>
              <a:rPr lang="uk-UA" sz="2000" b="1" cap="none" dirty="0" smtClean="0"/>
              <a:t> </a:t>
            </a:r>
            <a:r>
              <a:rPr lang="uk-UA" sz="2000" b="1" cap="none" dirty="0" err="1" smtClean="0"/>
              <a:t>goal</a:t>
            </a:r>
            <a:r>
              <a:rPr lang="uk-UA" sz="2000" b="1" cap="none" dirty="0" smtClean="0"/>
              <a:t> </a:t>
            </a:r>
            <a:r>
              <a:rPr lang="uk-UA" sz="2000" cap="none" dirty="0" err="1" smtClean="0"/>
              <a:t>is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to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provide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students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with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the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knowledge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of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taxation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necessary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for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future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specialists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to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manage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taxation</a:t>
            </a:r>
            <a:r>
              <a:rPr lang="uk-UA" sz="2000" cap="none" dirty="0" smtClean="0"/>
              <a:t>.</a:t>
            </a:r>
            <a:r>
              <a:rPr lang="ru-RU" sz="2000" cap="none" dirty="0" smtClean="0"/>
              <a:t/>
            </a:r>
            <a:br>
              <a:rPr lang="ru-RU" sz="2000" cap="none" dirty="0" smtClean="0"/>
            </a:br>
            <a:r>
              <a:rPr lang="uk-UA" sz="2000" b="1" cap="none" dirty="0" err="1" smtClean="0"/>
              <a:t>Subject</a:t>
            </a:r>
            <a:r>
              <a:rPr lang="uk-UA" sz="2000" b="1" cap="none" dirty="0" smtClean="0"/>
              <a:t>: </a:t>
            </a:r>
            <a:r>
              <a:rPr lang="uk-UA" sz="2000" cap="none" dirty="0" err="1" smtClean="0"/>
              <a:t>methodological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and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theoretical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principles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of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tax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management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of</a:t>
            </a:r>
            <a:r>
              <a:rPr lang="uk-UA" sz="2000" cap="none" dirty="0" smtClean="0"/>
              <a:t> a </a:t>
            </a:r>
            <a:r>
              <a:rPr lang="uk-UA" sz="2000" cap="none" dirty="0" err="1" smtClean="0"/>
              <a:t>motor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vehicle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enterprise</a:t>
            </a:r>
            <a:r>
              <a:rPr lang="uk-UA" sz="2000" cap="none" dirty="0" smtClean="0"/>
              <a:t>, </a:t>
            </a:r>
            <a:r>
              <a:rPr lang="uk-UA" sz="2000" cap="none" dirty="0" err="1" smtClean="0"/>
              <a:t>its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structure</a:t>
            </a:r>
            <a:r>
              <a:rPr lang="uk-UA" sz="2000" cap="none" dirty="0" smtClean="0"/>
              <a:t>, </a:t>
            </a:r>
            <a:r>
              <a:rPr lang="uk-UA" sz="2000" cap="none" dirty="0" err="1" smtClean="0"/>
              <a:t>construction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system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and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peculiarities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of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functioning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in</a:t>
            </a:r>
            <a:r>
              <a:rPr lang="uk-UA" sz="2000" cap="none" dirty="0" smtClean="0"/>
              <a:t> </a:t>
            </a:r>
            <a:r>
              <a:rPr lang="uk-UA" sz="2000" cap="none" dirty="0" err="1" smtClean="0"/>
              <a:t>Ukraine</a:t>
            </a:r>
            <a:r>
              <a:rPr lang="uk-UA" sz="1400" dirty="0" smtClean="0"/>
              <a:t>.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9940" y="1667434"/>
            <a:ext cx="5728447" cy="2164977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sz="1000" b="1" cap="none" dirty="0" smtClean="0"/>
          </a:p>
          <a:p>
            <a:pPr algn="just"/>
            <a:endParaRPr lang="en-US" sz="1000" b="1" cap="none" dirty="0"/>
          </a:p>
          <a:p>
            <a:pPr algn="just"/>
            <a:r>
              <a:rPr lang="en-US" sz="1700" b="1" cap="none" dirty="0" smtClean="0"/>
              <a:t>Will</a:t>
            </a:r>
            <a:r>
              <a:rPr lang="uk-UA" sz="1700" b="1" cap="none" dirty="0" smtClean="0"/>
              <a:t> </a:t>
            </a:r>
            <a:r>
              <a:rPr lang="uk-UA" sz="1700" b="1" cap="none" dirty="0" err="1" smtClean="0"/>
              <a:t>know</a:t>
            </a:r>
            <a:r>
              <a:rPr lang="uk-UA" sz="1700" b="1" cap="none" dirty="0" smtClean="0"/>
              <a:t>: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General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theoretical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provisions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at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road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transport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enterprises</a:t>
            </a:r>
            <a:r>
              <a:rPr lang="uk-UA" sz="1700" cap="none" dirty="0" smtClean="0"/>
              <a:t>;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General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principles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at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enterprises</a:t>
            </a:r>
            <a:r>
              <a:rPr lang="uk-UA" sz="1700" cap="none" dirty="0" smtClean="0"/>
              <a:t>;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Functions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at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enterprises</a:t>
            </a:r>
            <a:r>
              <a:rPr lang="uk-UA" sz="1700" cap="none" dirty="0" smtClean="0"/>
              <a:t>;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Modern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methods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optimizing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in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the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conditions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market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relations</a:t>
            </a:r>
            <a:r>
              <a:rPr lang="uk-UA" sz="1700" cap="none" dirty="0" smtClean="0"/>
              <a:t>;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Methodological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bases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in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motor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transport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enterprises</a:t>
            </a:r>
            <a:r>
              <a:rPr lang="uk-UA" sz="1700" cap="none" dirty="0" smtClean="0"/>
              <a:t>;</a:t>
            </a:r>
            <a:endParaRPr lang="ru-RU" sz="1700" cap="none" dirty="0" smtClean="0"/>
          </a:p>
          <a:p>
            <a:pPr algn="just"/>
            <a:r>
              <a:rPr lang="uk-UA" sz="1700" cap="none" dirty="0" smtClean="0"/>
              <a:t>- </a:t>
            </a:r>
            <a:r>
              <a:rPr lang="uk-UA" sz="1700" cap="none" dirty="0" err="1" smtClean="0"/>
              <a:t>The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system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legislation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and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regulation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of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the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tax</a:t>
            </a:r>
            <a:r>
              <a:rPr lang="uk-UA" sz="1700" cap="none" dirty="0" smtClean="0"/>
              <a:t> </a:t>
            </a:r>
            <a:r>
              <a:rPr lang="uk-UA" sz="1700" cap="none" dirty="0" err="1" smtClean="0"/>
              <a:t>mechanism</a:t>
            </a:r>
            <a:r>
              <a:rPr lang="uk-UA" sz="1700" cap="none" dirty="0" smtClean="0"/>
              <a:t>.</a:t>
            </a:r>
            <a:endParaRPr lang="ru-RU" sz="1700" cap="none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18"/>
          </p:nvPr>
        </p:nvSpPr>
        <p:spPr>
          <a:xfrm>
            <a:off x="6436659" y="1779495"/>
            <a:ext cx="5098653" cy="205291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Will </a:t>
            </a:r>
            <a:r>
              <a:rPr lang="uk-UA" b="1" dirty="0" err="1" smtClean="0"/>
              <a:t>be</a:t>
            </a:r>
            <a:r>
              <a:rPr lang="uk-UA" b="1" dirty="0" smtClean="0"/>
              <a:t> </a:t>
            </a:r>
            <a:r>
              <a:rPr lang="uk-UA" b="1" dirty="0" err="1"/>
              <a:t>able</a:t>
            </a:r>
            <a:r>
              <a:rPr lang="uk-UA" b="1" dirty="0"/>
              <a:t>: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use</a:t>
            </a:r>
            <a:r>
              <a:rPr lang="uk-UA" dirty="0"/>
              <a:t> </a:t>
            </a:r>
            <a:r>
              <a:rPr lang="uk-UA" dirty="0" err="1"/>
              <a:t>modern</a:t>
            </a:r>
            <a:r>
              <a:rPr lang="uk-UA" dirty="0"/>
              <a:t> </a:t>
            </a:r>
            <a:r>
              <a:rPr lang="uk-UA" dirty="0" err="1"/>
              <a:t>approaches</a:t>
            </a:r>
            <a:r>
              <a:rPr lang="uk-UA" dirty="0"/>
              <a:t> </a:t>
            </a:r>
            <a:r>
              <a:rPr lang="uk-UA" dirty="0" err="1"/>
              <a:t>to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theory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practice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taxation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activities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enterprises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industry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carry</a:t>
            </a:r>
            <a:r>
              <a:rPr lang="uk-UA" dirty="0"/>
              <a:t> </a:t>
            </a:r>
            <a:r>
              <a:rPr lang="uk-UA" dirty="0" err="1"/>
              <a:t>out</a:t>
            </a:r>
            <a:r>
              <a:rPr lang="uk-UA" dirty="0"/>
              <a:t> </a:t>
            </a:r>
            <a:r>
              <a:rPr lang="uk-UA" dirty="0" err="1"/>
              <a:t>tax</a:t>
            </a:r>
            <a:r>
              <a:rPr lang="uk-UA" dirty="0"/>
              <a:t> </a:t>
            </a:r>
            <a:r>
              <a:rPr lang="uk-UA" dirty="0" err="1"/>
              <a:t>planning</a:t>
            </a:r>
            <a:r>
              <a:rPr lang="uk-UA" dirty="0"/>
              <a:t>, </a:t>
            </a:r>
            <a:r>
              <a:rPr lang="uk-UA" dirty="0" err="1"/>
              <a:t>regulation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control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enterprise's</a:t>
            </a:r>
            <a:r>
              <a:rPr lang="uk-UA" dirty="0"/>
              <a:t> </a:t>
            </a:r>
            <a:r>
              <a:rPr lang="uk-UA" dirty="0" err="1"/>
              <a:t>activities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determine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tax</a:t>
            </a:r>
            <a:r>
              <a:rPr lang="uk-UA" dirty="0"/>
              <a:t> </a:t>
            </a:r>
            <a:r>
              <a:rPr lang="uk-UA" dirty="0" err="1"/>
              <a:t>pressure</a:t>
            </a:r>
            <a:r>
              <a:rPr lang="uk-UA" dirty="0"/>
              <a:t> </a:t>
            </a:r>
            <a:r>
              <a:rPr lang="uk-UA" dirty="0" err="1"/>
              <a:t>on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enterprise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conditions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its</a:t>
            </a:r>
            <a:r>
              <a:rPr lang="uk-UA" dirty="0"/>
              <a:t> </a:t>
            </a:r>
            <a:r>
              <a:rPr lang="uk-UA" dirty="0" err="1"/>
              <a:t>optimization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ensure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coordination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work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taxation</a:t>
            </a:r>
            <a:r>
              <a:rPr lang="uk-UA" dirty="0"/>
              <a:t> </a:t>
            </a:r>
            <a:r>
              <a:rPr lang="uk-UA" dirty="0" err="1"/>
              <a:t>specialists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9"/>
          </p:nvPr>
        </p:nvSpPr>
        <p:spPr>
          <a:xfrm>
            <a:off x="4338918" y="3890682"/>
            <a:ext cx="3729317" cy="190051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Will </a:t>
            </a:r>
            <a:r>
              <a:rPr lang="uk-UA" b="1" dirty="0" err="1" smtClean="0"/>
              <a:t>have</a:t>
            </a:r>
            <a:r>
              <a:rPr lang="uk-UA" b="1" dirty="0" smtClean="0"/>
              <a:t> </a:t>
            </a:r>
            <a:r>
              <a:rPr lang="uk-UA" b="1" dirty="0" err="1"/>
              <a:t>an</a:t>
            </a:r>
            <a:r>
              <a:rPr lang="uk-UA" b="1" dirty="0"/>
              <a:t> </a:t>
            </a:r>
            <a:r>
              <a:rPr lang="uk-UA" b="1" dirty="0" err="1"/>
              <a:t>idea</a:t>
            </a:r>
            <a:r>
              <a:rPr lang="uk-UA" b="1" dirty="0"/>
              <a:t> </a:t>
            </a:r>
            <a:r>
              <a:rPr lang="uk-UA" b="1" dirty="0" err="1"/>
              <a:t>about</a:t>
            </a:r>
            <a:r>
              <a:rPr lang="uk-UA" b="1" dirty="0"/>
              <a:t>: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main</a:t>
            </a:r>
            <a:r>
              <a:rPr lang="uk-UA" dirty="0"/>
              <a:t> </a:t>
            </a:r>
            <a:r>
              <a:rPr lang="uk-UA" dirty="0" err="1"/>
              <a:t>range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taxation</a:t>
            </a:r>
            <a:r>
              <a:rPr lang="uk-UA" dirty="0"/>
              <a:t> </a:t>
            </a:r>
            <a:r>
              <a:rPr lang="uk-UA" dirty="0" err="1"/>
              <a:t>issues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modern</a:t>
            </a:r>
            <a:r>
              <a:rPr lang="uk-UA" dirty="0"/>
              <a:t> </a:t>
            </a:r>
            <a:r>
              <a:rPr lang="uk-UA" dirty="0" err="1"/>
              <a:t>economic</a:t>
            </a:r>
            <a:r>
              <a:rPr lang="uk-UA" dirty="0"/>
              <a:t> </a:t>
            </a:r>
            <a:r>
              <a:rPr lang="uk-UA" dirty="0" err="1"/>
              <a:t>conditions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methodological</a:t>
            </a:r>
            <a:r>
              <a:rPr lang="uk-UA" dirty="0"/>
              <a:t> </a:t>
            </a:r>
            <a:r>
              <a:rPr lang="uk-UA" dirty="0" err="1"/>
              <a:t>tools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tax</a:t>
            </a:r>
            <a:r>
              <a:rPr lang="uk-UA" dirty="0"/>
              <a:t> </a:t>
            </a:r>
            <a:r>
              <a:rPr lang="uk-UA" dirty="0" err="1"/>
              <a:t>management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modern</a:t>
            </a:r>
            <a:r>
              <a:rPr lang="uk-UA" dirty="0"/>
              <a:t> </a:t>
            </a:r>
            <a:r>
              <a:rPr lang="uk-UA" dirty="0" err="1"/>
              <a:t>methods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means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making</a:t>
            </a:r>
            <a:r>
              <a:rPr lang="uk-UA" dirty="0"/>
              <a:t> </a:t>
            </a:r>
            <a:r>
              <a:rPr lang="uk-UA" dirty="0" err="1"/>
              <a:t>management</a:t>
            </a:r>
            <a:r>
              <a:rPr lang="uk-UA" dirty="0"/>
              <a:t> </a:t>
            </a:r>
            <a:r>
              <a:rPr lang="uk-UA" dirty="0" err="1"/>
              <a:t>decisions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tax</a:t>
            </a:r>
            <a:r>
              <a:rPr lang="uk-UA" dirty="0"/>
              <a:t> </a:t>
            </a:r>
            <a:r>
              <a:rPr lang="uk-UA" dirty="0" err="1"/>
              <a:t>management</a:t>
            </a:r>
            <a:r>
              <a:rPr lang="uk-UA" dirty="0"/>
              <a:t> </a:t>
            </a:r>
            <a:r>
              <a:rPr lang="uk-UA" dirty="0" err="1"/>
              <a:t>system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methods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procedures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taxation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road</a:t>
            </a:r>
            <a:r>
              <a:rPr lang="uk-UA" dirty="0"/>
              <a:t> </a:t>
            </a:r>
            <a:r>
              <a:rPr lang="uk-UA" dirty="0" err="1"/>
              <a:t>transport</a:t>
            </a:r>
            <a:r>
              <a:rPr lang="uk-UA" dirty="0"/>
              <a:t> </a:t>
            </a:r>
            <a:r>
              <a:rPr lang="uk-UA" dirty="0" err="1"/>
              <a:t>enterprises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advanced</a:t>
            </a:r>
            <a:r>
              <a:rPr lang="uk-UA" dirty="0"/>
              <a:t> </a:t>
            </a:r>
            <a:r>
              <a:rPr lang="uk-UA" dirty="0" err="1"/>
              <a:t>foreign</a:t>
            </a:r>
            <a:r>
              <a:rPr lang="uk-UA" dirty="0"/>
              <a:t> </a:t>
            </a:r>
            <a:r>
              <a:rPr lang="uk-UA" dirty="0" err="1"/>
              <a:t>experience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effective</a:t>
            </a:r>
            <a:r>
              <a:rPr lang="uk-UA" dirty="0"/>
              <a:t> </a:t>
            </a:r>
            <a:r>
              <a:rPr lang="uk-UA" dirty="0" err="1"/>
              <a:t>taxation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activities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transport</a:t>
            </a:r>
            <a:r>
              <a:rPr lang="uk-UA" dirty="0"/>
              <a:t> </a:t>
            </a:r>
            <a:r>
              <a:rPr lang="uk-UA" dirty="0" err="1"/>
              <a:t>enterprises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7" name="Рисунок 16"/>
          <p:cNvPicPr>
            <a:picLocks noGrp="1" noChangeAspect="1"/>
          </p:cNvPicPr>
          <p:nvPr>
            <p:ph type="pic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41" b="15341"/>
          <a:stretch>
            <a:fillRect/>
          </a:stretch>
        </p:blipFill>
        <p:spPr>
          <a:xfrm>
            <a:off x="8274050" y="3890963"/>
            <a:ext cx="3194050" cy="1944687"/>
          </a:xfrm>
        </p:spPr>
      </p:pic>
      <p:pic>
        <p:nvPicPr>
          <p:cNvPr id="15" name="Рисунок 14"/>
          <p:cNvPicPr>
            <a:picLocks noGrp="1" noChangeAspect="1"/>
          </p:cNvPicPr>
          <p:nvPr>
            <p:ph type="pic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6" b="13816"/>
          <a:stretch>
            <a:fillRect/>
          </a:stretch>
        </p:blipFill>
        <p:spPr bwMode="auto">
          <a:xfrm>
            <a:off x="942975" y="3890682"/>
            <a:ext cx="3198813" cy="194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4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32</TotalTime>
  <Words>258</Words>
  <Application>Microsoft Office PowerPoint</Application>
  <PresentationFormat>Широкоэкранный</PresentationFormat>
  <Paragraphs>33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Tw Cen MT</vt:lpstr>
      <vt:lpstr>Контур</vt:lpstr>
      <vt:lpstr>Презентация PowerPoint</vt:lpstr>
      <vt:lpstr>The goal is to provide students with the knowledge of taxation necessary for future specialists to manage taxation. Subject: methodological and theoretical principles of tax management of a motor vehicle enterprise, its structure, construction system and peculiarities of functioning in Ukraine.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</dc:creator>
  <cp:lastModifiedBy>Пользователь</cp:lastModifiedBy>
  <cp:revision>18</cp:revision>
  <dcterms:created xsi:type="dcterms:W3CDTF">2022-11-09T09:54:50Z</dcterms:created>
  <dcterms:modified xsi:type="dcterms:W3CDTF">2022-11-22T06:28:14Z</dcterms:modified>
</cp:coreProperties>
</file>