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E3719-B41C-4E4C-A17E-9D9178D6F91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7886D-B2F9-47BA-8457-09F513F7DE5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392" y="2348880"/>
            <a:ext cx="5746099" cy="2363797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latin typeface="Calibri" panose="020F0502020204030204" pitchFamily="34" charset="0"/>
              </a:rPr>
              <a:t> </a:t>
            </a:r>
            <a:r>
              <a:rPr lang="uk-UA" sz="3200" i="1" dirty="0" smtClean="0">
                <a:latin typeface="Calibri" panose="020F0502020204030204" pitchFamily="34" charset="0"/>
              </a:rPr>
              <a:t>Лектор  </a:t>
            </a:r>
            <a:r>
              <a:rPr lang="uk-UA" sz="3200" dirty="0" smtClean="0">
                <a:latin typeface="Calibri" panose="020F0502020204030204" pitchFamily="34" charset="0"/>
              </a:rPr>
              <a:t> </a:t>
            </a:r>
            <a:br>
              <a:rPr lang="uk-UA" sz="3200" dirty="0" smtClean="0">
                <a:latin typeface="Calibri" panose="020F0502020204030204" pitchFamily="34" charset="0"/>
              </a:rPr>
            </a:br>
            <a:r>
              <a:rPr lang="uk-UA" sz="2800" dirty="0" smtClean="0">
                <a:latin typeface="Calibri" panose="020F0502020204030204" pitchFamily="34" charset="0"/>
              </a:rPr>
              <a:t>Ковальова </a:t>
            </a:r>
            <a:br>
              <a:rPr lang="uk-UA" sz="2800" dirty="0" smtClean="0">
                <a:latin typeface="Calibri" panose="020F0502020204030204" pitchFamily="34" charset="0"/>
              </a:rPr>
            </a:br>
            <a:r>
              <a:rPr lang="uk-UA" sz="2800" dirty="0" smtClean="0">
                <a:latin typeface="Calibri" panose="020F0502020204030204" pitchFamily="34" charset="0"/>
              </a:rPr>
              <a:t>         Тетяна Володимирівна</a:t>
            </a:r>
            <a:br>
              <a:rPr lang="uk-UA" sz="2800" dirty="0" smtClean="0">
                <a:latin typeface="Calibri" panose="020F0502020204030204" pitchFamily="34" charset="0"/>
              </a:rPr>
            </a:br>
            <a:r>
              <a:rPr lang="uk-UA" sz="2800" cap="none" dirty="0" err="1" smtClean="0">
                <a:latin typeface="Calibri" panose="020F0502020204030204" pitchFamily="34" charset="0"/>
              </a:rPr>
              <a:t>В.о</a:t>
            </a:r>
            <a:r>
              <a:rPr lang="uk-UA" sz="2800" cap="none" dirty="0" smtClean="0">
                <a:latin typeface="Calibri" panose="020F0502020204030204" pitchFamily="34" charset="0"/>
              </a:rPr>
              <a:t>. </a:t>
            </a:r>
            <a:r>
              <a:rPr lang="uk-UA" sz="2800" cap="none" dirty="0" err="1" smtClean="0">
                <a:latin typeface="Calibri" panose="020F0502020204030204" pitchFamily="34" charset="0"/>
              </a:rPr>
              <a:t>зав.кафедри</a:t>
            </a:r>
            <a:r>
              <a:rPr lang="uk-UA" sz="2800" cap="none" dirty="0" smtClean="0">
                <a:latin typeface="Calibri" panose="020F0502020204030204" pitchFamily="34" charset="0"/>
              </a:rPr>
              <a:t> обліку і оподаткування  </a:t>
            </a:r>
            <a:br>
              <a:rPr lang="uk-UA" sz="2800" cap="none" dirty="0" smtClean="0">
                <a:latin typeface="Calibri" panose="020F0502020204030204" pitchFamily="34" charset="0"/>
              </a:rPr>
            </a:br>
            <a:r>
              <a:rPr lang="uk-UA" sz="2800" cap="none" dirty="0" smtClean="0">
                <a:latin typeface="Calibri" panose="020F0502020204030204" pitchFamily="34" charset="0"/>
              </a:rPr>
              <a:t>кандидат економічних наук, доцент</a:t>
            </a:r>
            <a:endParaRPr lang="ru-RU" sz="3200" cap="none" dirty="0">
              <a:latin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62" y="5116863"/>
            <a:ext cx="2918735" cy="1197518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Обсяг дисципліни – 3 кредити</a:t>
            </a:r>
          </a:p>
          <a:p>
            <a:r>
              <a:rPr lang="uk-UA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Підсумковий контроль – залік 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148835" y="5009467"/>
            <a:ext cx="2731005" cy="14123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>
                <a:solidFill>
                  <a:schemeClr val="tx1"/>
                </a:solidFill>
                <a:latin typeface="Calibri" panose="020F0502020204030204" pitchFamily="34" charset="0"/>
              </a:rPr>
              <a:t>Лекції – 16 годин </a:t>
            </a:r>
          </a:p>
          <a:p>
            <a:r>
              <a:rPr lang="uk-UA" dirty="0" smtClean="0">
                <a:solidFill>
                  <a:schemeClr val="tx1"/>
                </a:solidFill>
                <a:latin typeface="Calibri" panose="020F0502020204030204" pitchFamily="34" charset="0"/>
              </a:rPr>
              <a:t>Практичні заняття – 16 годин</a:t>
            </a:r>
          </a:p>
          <a:p>
            <a:r>
              <a:rPr lang="uk-UA" dirty="0" smtClean="0">
                <a:solidFill>
                  <a:schemeClr val="tx1"/>
                </a:solidFill>
                <a:latin typeface="Calibri" panose="020F0502020204030204" pitchFamily="34" charset="0"/>
              </a:rPr>
              <a:t>Самостійна робота – 58 годин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0"/>
            <a:ext cx="2700463" cy="3376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98938" y="433754"/>
            <a:ext cx="5746099" cy="173501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 w="3175" cmpd="sng"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67544" y="0"/>
            <a:ext cx="5746099" cy="1728192"/>
          </a:xfrm>
          <a:prstGeom prst="rect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  <a:effectLst/>
        </p:spPr>
        <p:txBody>
          <a:bodyPr vert="horz" lIns="91440" tIns="45720" rIns="91440" bIns="45720" rtlCol="0" anchor="b">
            <a:normAutofit fontScale="55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4500" b="0" i="1" u="none" strike="noStrike" kern="1200" cap="all" spc="0" normalizeH="0" baseline="0" noProof="0" dirty="0" smtClean="0">
              <a:ln w="3175" cmpd="sng"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500" b="0" i="1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ВИБІРКОВА </a:t>
            </a:r>
            <a:r>
              <a:rPr kumimoji="0" lang="uk-UA" sz="4500" b="0" i="1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ДИСЦИПЛІНА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2800" cap="all" dirty="0" smtClean="0">
              <a:ln w="3175" cmpd="sng">
                <a:noFill/>
              </a:ln>
              <a:latin typeface="Calibri" panose="020F0502020204030204" pitchFamily="34" charset="0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2800" cap="all" dirty="0" smtClean="0">
              <a:ln w="3175" cmpd="sng">
                <a:noFill/>
              </a:ln>
              <a:latin typeface="Calibri" panose="020F0502020204030204" pitchFamily="34" charset="0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7300" b="1" cap="all" dirty="0" smtClean="0">
                <a:ln w="3175" cmpd="sng">
                  <a:noFill/>
                </a:ln>
                <a:latin typeface="Book Antiqua" pitchFamily="18" charset="0"/>
                <a:ea typeface="+mj-ea"/>
                <a:cs typeface="+mj-cs"/>
              </a:rPr>
              <a:t>“АУДИТ”</a:t>
            </a:r>
            <a:endParaRPr lang="uk-UA" sz="7300" b="1" cap="all" dirty="0" smtClean="0">
              <a:ln w="3175" cmpd="sng">
                <a:noFill/>
              </a:ln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800" b="0" i="0" u="none" strike="noStrike" kern="1200" cap="all" spc="0" normalizeH="0" baseline="0" noProof="0" dirty="0" smtClean="0">
              <a:ln w="3175" cmpd="sng"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92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6982" y="148046"/>
            <a:ext cx="4050000" cy="2923401"/>
          </a:xfrm>
          <a:solidFill>
            <a:srgbClr val="92D050"/>
          </a:solidFill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r>
              <a:rPr lang="uk-UA" sz="2700" b="1" dirty="0" smtClean="0">
                <a:latin typeface="Arial" pitchFamily="34" charset="0"/>
                <a:cs typeface="Arial" pitchFamily="34" charset="0"/>
              </a:rPr>
              <a:t>ТИ БУДЕШ ЗНАТИ :</a:t>
            </a:r>
            <a:br>
              <a:rPr lang="uk-UA" sz="2700" b="1" dirty="0" smtClean="0">
                <a:latin typeface="Arial" pitchFamily="34" charset="0"/>
                <a:cs typeface="Arial" pitchFamily="34" charset="0"/>
              </a:rPr>
            </a:br>
            <a:r>
              <a:rPr lang="uk-UA" sz="1200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1200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700" b="1" dirty="0" smtClean="0"/>
              <a:t>теоретичні основи </a:t>
            </a:r>
            <a:r>
              <a:rPr lang="uk-UA" sz="2700" b="1" dirty="0"/>
              <a:t>функціонування аудиту як незалежного фінансового контролю в </a:t>
            </a:r>
            <a:r>
              <a:rPr lang="uk-UA" sz="2700" b="1" dirty="0" smtClean="0"/>
              <a:t>Україні</a:t>
            </a: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000" cap="none" dirty="0" smtClean="0">
                <a:latin typeface="Calibri" panose="020F0502020204030204" pitchFamily="34" charset="0"/>
              </a:rPr>
              <a:t/>
            </a:r>
            <a:br>
              <a:rPr lang="uk-UA" sz="2000" cap="none" dirty="0" smtClean="0">
                <a:latin typeface="Calibri" panose="020F0502020204030204" pitchFamily="34" charset="0"/>
              </a:rPr>
            </a:br>
            <a:endParaRPr lang="ru-RU" sz="2000" cap="none" dirty="0">
              <a:latin typeface="Calibri" panose="020F050202020403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785802" y="148045"/>
            <a:ext cx="4050000" cy="2972526"/>
          </a:xfrm>
          <a:prstGeom prst="rect">
            <a:avLst/>
          </a:prstGeom>
          <a:solidFill>
            <a:schemeClr val="accent6"/>
          </a:solidFill>
          <a:ln>
            <a:solidFill>
              <a:schemeClr val="tx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400" b="1" dirty="0">
                <a:latin typeface="Arial" pitchFamily="34" charset="0"/>
                <a:cs typeface="Arial" pitchFamily="34" charset="0"/>
              </a:rPr>
              <a:t>ТИ будеш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Уміти:</a:t>
            </a:r>
          </a:p>
          <a:p>
            <a:pPr>
              <a:lnSpc>
                <a:spcPct val="120000"/>
              </a:lnSpc>
            </a:pPr>
            <a:r>
              <a:rPr lang="uk-UA" b="1" cap="none" dirty="0">
                <a:latin typeface="Arial" pitchFamily="34" charset="0"/>
                <a:cs typeface="Arial" pitchFamily="34" charset="0"/>
              </a:rPr>
              <a:t/>
            </a:r>
            <a:br>
              <a:rPr lang="uk-UA" b="1" cap="none" dirty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cap="none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cap="none" dirty="0" smtClean="0">
                <a:latin typeface="Arial" pitchFamily="34" charset="0"/>
                <a:cs typeface="Arial" pitchFamily="34" charset="0"/>
              </a:rPr>
            </a:br>
            <a:r>
              <a:rPr lang="uk-UA" sz="2000" cap="none" dirty="0" smtClean="0">
                <a:latin typeface="Calibri" panose="020F0502020204030204" pitchFamily="34" charset="0"/>
              </a:rPr>
              <a:t/>
            </a:r>
            <a:br>
              <a:rPr lang="uk-UA" sz="2000" cap="none" dirty="0" smtClean="0">
                <a:latin typeface="Calibri" panose="020F0502020204030204" pitchFamily="34" charset="0"/>
              </a:rPr>
            </a:br>
            <a:endParaRPr lang="ru-RU" sz="2000" cap="none" dirty="0">
              <a:latin typeface="Calibri" panose="020F05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46314" y="3443273"/>
            <a:ext cx="4011386" cy="3052354"/>
          </a:xfrm>
          <a:prstGeom prst="rect">
            <a:avLst/>
          </a:prstGeom>
          <a:solidFill>
            <a:schemeClr val="accent2"/>
          </a:solidFill>
          <a:ln>
            <a:solidFill>
              <a:schemeClr val="tx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 fontScale="3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5600" dirty="0" smtClean="0">
                <a:latin typeface="Arial" pitchFamily="34" charset="0"/>
                <a:cs typeface="Arial" pitchFamily="34" charset="0"/>
              </a:rPr>
              <a:t>  </a:t>
            </a:r>
            <a:endParaRPr lang="uk-UA" sz="5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7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7400" b="1" dirty="0" smtClean="0">
                <a:latin typeface="Arial" pitchFamily="34" charset="0"/>
                <a:cs typeface="Arial" pitchFamily="34" charset="0"/>
              </a:rPr>
              <a:t>Знання </a:t>
            </a:r>
            <a:r>
              <a:rPr lang="uk-UA" sz="7400" b="1" dirty="0" smtClean="0">
                <a:latin typeface="Arial" pitchFamily="34" charset="0"/>
                <a:cs typeface="Arial" pitchFamily="34" charset="0"/>
              </a:rPr>
              <a:t>та вміння тобі допоможуть</a:t>
            </a:r>
            <a:r>
              <a:rPr lang="uk-UA" sz="7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uk-UA" sz="5600" b="1" cap="none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5600" b="1" cap="none" dirty="0" smtClean="0">
                <a:latin typeface="Arial" pitchFamily="34" charset="0"/>
                <a:cs typeface="Arial" pitchFamily="34" charset="0"/>
              </a:rPr>
            </a:br>
            <a:r>
              <a:rPr lang="uk-UA" sz="5600" b="1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uk-UA" sz="6000" b="1" dirty="0" smtClean="0">
                <a:latin typeface="Arial" pitchFamily="34" charset="0"/>
                <a:cs typeface="Arial" pitchFamily="34" charset="0"/>
              </a:rPr>
              <a:t>організації, </a:t>
            </a:r>
            <a:r>
              <a:rPr lang="uk-UA" sz="6000" b="1" dirty="0" smtClean="0">
                <a:latin typeface="Arial" pitchFamily="34" charset="0"/>
                <a:cs typeface="Arial" pitchFamily="34" charset="0"/>
              </a:rPr>
              <a:t>плануванні </a:t>
            </a:r>
            <a:r>
              <a:rPr lang="uk-UA" sz="6000" b="1" dirty="0" smtClean="0">
                <a:latin typeface="Arial" pitchFamily="34" charset="0"/>
                <a:cs typeface="Arial" pitchFamily="34" charset="0"/>
              </a:rPr>
              <a:t>та </a:t>
            </a:r>
            <a:r>
              <a:rPr lang="uk-UA" sz="6000" b="1" dirty="0" smtClean="0">
                <a:latin typeface="Arial" pitchFamily="34" charset="0"/>
                <a:cs typeface="Arial" pitchFamily="34" charset="0"/>
              </a:rPr>
              <a:t>виконанні </a:t>
            </a:r>
            <a:r>
              <a:rPr lang="uk-UA" sz="6000" b="1" dirty="0" smtClean="0">
                <a:latin typeface="Arial" pitchFamily="34" charset="0"/>
                <a:cs typeface="Arial" pitchFamily="34" charset="0"/>
              </a:rPr>
              <a:t>аудиторських процедур</a:t>
            </a:r>
            <a:br>
              <a:rPr lang="uk-UA" sz="6000" b="1" dirty="0" smtClean="0">
                <a:latin typeface="Arial" pitchFamily="34" charset="0"/>
                <a:cs typeface="Arial" pitchFamily="34" charset="0"/>
              </a:rPr>
            </a:br>
            <a:r>
              <a:rPr lang="uk-UA" sz="5600" b="1" cap="none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5600" b="1" cap="none" dirty="0" smtClean="0">
                <a:latin typeface="Arial" pitchFamily="34" charset="0"/>
                <a:cs typeface="Arial" pitchFamily="34" charset="0"/>
              </a:rPr>
            </a:br>
            <a:r>
              <a:rPr lang="uk-UA" sz="5600" cap="none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5600" cap="none" dirty="0" smtClean="0">
                <a:latin typeface="Arial" pitchFamily="34" charset="0"/>
                <a:cs typeface="Arial" pitchFamily="34" charset="0"/>
              </a:rPr>
            </a:br>
            <a:endParaRPr lang="uk-UA" sz="5600" cap="none" dirty="0" smtClean="0">
              <a:latin typeface="Arial" pitchFamily="34" charset="0"/>
              <a:cs typeface="Arial" pitchFamily="34" charset="0"/>
            </a:endParaRPr>
          </a:p>
          <a:p>
            <a:endParaRPr lang="uk-UA" sz="5600" cap="none" dirty="0" smtClean="0">
              <a:latin typeface="Arial" pitchFamily="34" charset="0"/>
              <a:cs typeface="Arial" pitchFamily="34" charset="0"/>
            </a:endParaRPr>
          </a:p>
          <a:p>
            <a:endParaRPr lang="uk-UA" sz="2000" cap="none" dirty="0">
              <a:latin typeface="Calibri" panose="020F0502020204030204" pitchFamily="34" charset="0"/>
            </a:endParaRPr>
          </a:p>
          <a:p>
            <a:r>
              <a:rPr lang="uk-UA" sz="2000" cap="none" dirty="0" smtClean="0">
                <a:latin typeface="Calibri" panose="020F0502020204030204" pitchFamily="34" charset="0"/>
              </a:rPr>
              <a:t>-</a:t>
            </a:r>
            <a:endParaRPr lang="ru-RU" sz="2000" cap="none" dirty="0">
              <a:latin typeface="Calibri" panose="020F0502020204030204" pitchFamily="34" charset="0"/>
            </a:endParaRPr>
          </a:p>
        </p:txBody>
      </p:sp>
      <p:sp>
        <p:nvSpPr>
          <p:cNvPr id="3" name="AutoShape 2" descr="Самую плохую дорогу Украины засняли на видео - Автоцентр.ua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Самую плохую дорогу Украины засняли на видео - Автоцентр.ua"/>
          <p:cNvSpPr>
            <a:spLocks noChangeAspect="1" noChangeArrowheads="1"/>
          </p:cNvSpPr>
          <p:nvPr/>
        </p:nvSpPr>
        <p:spPr bwMode="auto">
          <a:xfrm>
            <a:off x="230981" y="7938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2" name="AutoShape 2" descr="Фінанси: векторна графіка, зображення, Фінанси малюнки | Скачати з  Depositphotos®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Фінанси: векторна графіка, зображення, Фінанси малюнки | Скачати з  Depositphotos®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932040" y="677329"/>
            <a:ext cx="374441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організовувати аудиторську фірму, складати її установчі документи, реєструвати її для здобуття права надання аудиторських послуг;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планувати роботу аудиторської фірми, розробляти загальну стратегію та план аудиту, програму аудиту, посадові інструкції працівників аудиторської фірми та ін.;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Rocchi Christelle - Devenir Auditeur Interne de Laboratoire de Biologie  Médic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01008"/>
            <a:ext cx="4176464" cy="29523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867088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91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Лектор    Ковальова           Тетяна Володимирівна В.о. зав.кафедри обліку і оподаткування   кандидат економічних наук, доцент</vt:lpstr>
      <vt:lpstr>ТИ БУДЕШ ЗНАТИ :   теоретичні основи функціонування аудиту як незалежного фінансового контролю в Україні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Лектор    Ковальова           Тетяна Володимирівна В.о. зав.кафедри обліку і оподаткування   кандидат економічних наук, доцент</dc:title>
  <dc:creator>User Windows</dc:creator>
  <cp:lastModifiedBy>User Windows</cp:lastModifiedBy>
  <cp:revision>4</cp:revision>
  <dcterms:created xsi:type="dcterms:W3CDTF">2021-12-18T19:42:27Z</dcterms:created>
  <dcterms:modified xsi:type="dcterms:W3CDTF">2021-12-18T20:08:19Z</dcterms:modified>
</cp:coreProperties>
</file>